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57" r:id="rId6"/>
    <p:sldId id="291" r:id="rId7"/>
    <p:sldId id="527" r:id="rId8"/>
    <p:sldId id="541" r:id="rId9"/>
    <p:sldId id="521" r:id="rId10"/>
    <p:sldId id="533" r:id="rId11"/>
    <p:sldId id="537" r:id="rId12"/>
    <p:sldId id="523" r:id="rId13"/>
    <p:sldId id="539" r:id="rId14"/>
    <p:sldId id="540" r:id="rId15"/>
    <p:sldId id="542" r:id="rId16"/>
    <p:sldId id="532" r:id="rId17"/>
    <p:sldId id="538" r:id="rId18"/>
    <p:sldId id="551" r:id="rId19"/>
    <p:sldId id="556" r:id="rId20"/>
    <p:sldId id="568" r:id="rId21"/>
    <p:sldId id="561" r:id="rId22"/>
    <p:sldId id="547" r:id="rId23"/>
    <p:sldId id="570" r:id="rId24"/>
    <p:sldId id="562" r:id="rId25"/>
    <p:sldId id="571" r:id="rId26"/>
    <p:sldId id="564" r:id="rId27"/>
    <p:sldId id="565" r:id="rId28"/>
    <p:sldId id="573" r:id="rId29"/>
    <p:sldId id="572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6D3D4A-8C3B-B5E1-4315-71C5A21685C1}" name="Maria Tsianti" initials="MAT" userId="Maria Tsianti" providerId="None"/>
  <p188:author id="{637D18A0-8C95-CBF9-DBAA-4D165C280C1D}" name="Kostas Pyrgakis" initials="KP" userId="S::kostas.p@exelisis.gr::240edcc5-b5b8-4f69-b641-8be720349ac1" providerId="AD"/>
  <p188:author id="{BF650ED7-8D0F-808C-8171-1458666C1B24}" name="Maria Tsianti" initials="MT" userId="ef8f5580a9d944c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CE"/>
    <a:srgbClr val="3E7A47"/>
    <a:srgbClr val="FFFFFF"/>
    <a:srgbClr val="00748B"/>
    <a:srgbClr val="278599"/>
    <a:srgbClr val="7F7F7F"/>
    <a:srgbClr val="535353"/>
    <a:srgbClr val="FBE5D6"/>
    <a:srgbClr val="A5C3E6"/>
    <a:srgbClr val="E86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52" autoAdjust="0"/>
    <p:restoredTop sz="96247" autoAdjust="0"/>
  </p:normalViewPr>
  <p:slideViewPr>
    <p:cSldViewPr snapToGrid="0" showGuides="1">
      <p:cViewPr varScale="1">
        <p:scale>
          <a:sx n="107" d="100"/>
          <a:sy n="107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DAB62-2164-4929-A3BB-15E7747CB1B2}" type="datetimeFigureOut">
              <a:rPr lang="el-GR" smtClean="0"/>
              <a:t>30/5/2025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60C6-0262-4A96-A71D-D3D65035C3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09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09A0F-721B-0E1A-1084-0695C6CBD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51686ECB-D3F1-93D1-DD43-F90CBE337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D1E7A316-E7CD-5732-2312-C16B70CC5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3D9D6A-10C4-485C-6890-FD64A39E0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0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056B5-5D8D-7D20-A1EE-C1E94C2C2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46F8E78-7772-CDD0-0F98-61D897046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60F39231-5615-D915-1381-A02C37D3B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A7286AF-0805-FBD2-828F-8A4D24AFA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75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7350-28F3-7AB1-1F56-5F6C84002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6DBE3D77-6FCC-CDCD-FF84-282ED33F6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6B9D3D4-697B-8349-2186-23C87408C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75D0B09-62ED-65C9-4CE7-D0816AFCB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0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76B30-7E21-A1CB-A159-489E6FAC0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A6FFCE79-ACB5-16B2-9D53-72C5D8563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CDCAC657-E023-F33F-5776-6EE55EB22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6C60999-BE9D-C0E6-B17B-42A024C75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41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81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2A432-34A5-7715-9A1F-EAC557CB0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4B9F5DB-4A8B-3A96-FD08-702382A7E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B58F784-1002-3618-AB9D-C4B772755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F71158-AA5B-C9F7-19BC-8CC382101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04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E3926-E9A8-750C-7562-5437AEB5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C0AB4262-6204-B2A6-BD49-D76674B2E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C25C50F2-50DA-316A-E915-FF3F6C1A9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A53DE06-4D80-4305-B9C5-3F6536FAA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29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8278E-EE2A-E9EC-9054-6B49B3794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4350C79-32E5-F0A4-91FD-A6C6DFCBA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85BCFBC-36AA-D485-63AE-4764B6034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8108F4-53F3-FD29-5531-274AB64C3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97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77C10-83E0-D7B7-90FE-9A54CA4E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8F49EA0-9FF5-288D-5F2A-74166B91F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034C752-AFE9-4E08-6F12-3522147C0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FB3DEE1-5461-C1B8-A115-698BCAED6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44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DB14D-EBEE-F82A-2984-8CA16031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BB6AA09-2833-50A2-4121-55131EF61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5F67202-58B6-D4DA-60C9-ED4F51D28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1276145-D1B0-E822-634D-B41B32931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92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873E8-3EC4-C410-5FD5-54EF9967F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32F44EA-71D7-80F0-F0E2-F0EE2736D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89A9DAE6-B39C-CD1D-4AF0-73FAC88DE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598D04-56F5-A811-340F-878E7661A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369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8E9E4-AC72-12B5-C9B2-1C0D31397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2FC7417-B661-8837-D6E0-0DD229920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9FA9F8F1-6C40-B9F5-0A9A-B21E3AE46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44CD58-9800-D0BB-79E7-C1FE21685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41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45718-A6B3-DAEC-2758-5D620D070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2AF8517A-87D5-CB51-1867-AEB97E173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C3688226-6B57-633A-43C0-8327C0F06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97E7EEE-26F9-51A3-0A20-47B517EE0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60C6-0262-4A96-A71D-D3D65035C3E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29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11757" cy="6858000"/>
          </a:xfrm>
          <a:custGeom>
            <a:avLst/>
            <a:gdLst>
              <a:gd name="connsiteX0" fmla="*/ 0 w 4691270"/>
              <a:gd name="connsiteY0" fmla="*/ 0 h 6858000"/>
              <a:gd name="connsiteX1" fmla="*/ 2345635 w 4691270"/>
              <a:gd name="connsiteY1" fmla="*/ 0 h 6858000"/>
              <a:gd name="connsiteX2" fmla="*/ 4691270 w 4691270"/>
              <a:gd name="connsiteY2" fmla="*/ 3429000 h 6858000"/>
              <a:gd name="connsiteX3" fmla="*/ 2345635 w 4691270"/>
              <a:gd name="connsiteY3" fmla="*/ 6858000 h 6858000"/>
              <a:gd name="connsiteX4" fmla="*/ 0 w 469127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1270" h="6858000">
                <a:moveTo>
                  <a:pt x="0" y="0"/>
                </a:moveTo>
                <a:lnTo>
                  <a:pt x="2345635" y="0"/>
                </a:lnTo>
                <a:cubicBezTo>
                  <a:pt x="3641093" y="0"/>
                  <a:pt x="4691270" y="1535216"/>
                  <a:pt x="4691270" y="3429000"/>
                </a:cubicBezTo>
                <a:cubicBezTo>
                  <a:pt x="4691270" y="5322784"/>
                  <a:pt x="3641093" y="6858000"/>
                  <a:pt x="2345635" y="6858000"/>
                </a:cubicBezTo>
                <a:lnTo>
                  <a:pt x="0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C356E1-7F34-C088-B20E-9740C46C4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BD40-7532-4DCC-A515-E7DC9C8C38FD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7F0850-BC98-9CE2-66A8-6B7763DAB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1BE98-B58C-B9B8-EB5B-3B1BE2BD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5F0B-CCBF-4731-8BE0-77F3DE0257C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598D8-8730-A529-1602-4BE9340D0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41400" y="3916750"/>
            <a:ext cx="1980000" cy="198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41400" y="1727200"/>
            <a:ext cx="1980000" cy="198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63900" y="1764100"/>
            <a:ext cx="2413000" cy="413265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5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46000" y="2002800"/>
            <a:ext cx="2700000" cy="270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429000" y="2002800"/>
            <a:ext cx="2700000" cy="270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63000" y="2002800"/>
            <a:ext cx="2700000" cy="2700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4152900"/>
            <a:ext cx="3072000" cy="2705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120000" y="4152900"/>
            <a:ext cx="3072000" cy="2705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072000" y="4152900"/>
            <a:ext cx="3024000" cy="2705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4152900"/>
            <a:ext cx="3024000" cy="27051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1DD0D6-2A5A-2467-A93A-A41E2CE3D902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7754E22-96E3-A91F-0C3E-836A0B01DC9E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2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488AAB-6670-ABB4-085D-2CEFFB71F277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41BC3DE-0EB2-8140-8ACF-DC4C0B93E546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1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7F7996-2AA8-F64A-817C-EB418EF7EC48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219C5DD-F726-8C3C-80F8-D2429834D2CD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9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A57A5B-64F2-E3CF-AFC6-7857DC1EB7EA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081FD61-FCCE-08B1-1C8F-BF8AA6E56A3D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66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1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10288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51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03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4F6A572-EB8C-C903-96A2-7C2147ED63A8}"/>
              </a:ext>
            </a:extLst>
          </p:cNvPr>
          <p:cNvCxnSpPr>
            <a:cxnSpLocks/>
          </p:cNvCxnSpPr>
          <p:nvPr userDrawn="1"/>
        </p:nvCxnSpPr>
        <p:spPr>
          <a:xfrm>
            <a:off x="925550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5197F96-42D7-421F-16EF-1B3CC8FB634F}"/>
              </a:ext>
            </a:extLst>
          </p:cNvPr>
          <p:cNvSpPr/>
          <p:nvPr userDrawn="1"/>
        </p:nvSpPr>
        <p:spPr>
          <a:xfrm>
            <a:off x="908820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2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468CB-25B8-8634-9A5B-A3824B57A11C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1EC4A69-1118-165E-2CE9-B7B3FE30DE72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954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CDDDF-7ADD-25B0-C7E0-264D3ACD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2" b="35732"/>
          <a:stretch/>
        </p:blipFill>
        <p:spPr>
          <a:xfrm>
            <a:off x="-10343" y="-5577"/>
            <a:ext cx="12213143" cy="2325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EBF55C-6B5D-8CC6-9965-49154CE3E27E}"/>
              </a:ext>
            </a:extLst>
          </p:cNvPr>
          <p:cNvSpPr txBox="1"/>
          <p:nvPr userDrawn="1"/>
        </p:nvSpPr>
        <p:spPr>
          <a:xfrm>
            <a:off x="1288256" y="2805097"/>
            <a:ext cx="961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17758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ID" sz="6600" b="1" dirty="0">
              <a:solidFill>
                <a:srgbClr val="17758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425C83-1907-FDBD-ACA6-BBC43A083FB8}"/>
              </a:ext>
            </a:extLst>
          </p:cNvPr>
          <p:cNvGrpSpPr/>
          <p:nvPr userDrawn="1"/>
        </p:nvGrpSpPr>
        <p:grpSpPr>
          <a:xfrm>
            <a:off x="5255599" y="5394311"/>
            <a:ext cx="1680800" cy="360000"/>
            <a:chOff x="1172510" y="4097418"/>
            <a:chExt cx="1680800" cy="360000"/>
          </a:xfrm>
          <a:solidFill>
            <a:srgbClr val="17758C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12B59D-C2B0-C092-F0E1-CF2BBFC3B5B3}"/>
                </a:ext>
              </a:extLst>
            </p:cNvPr>
            <p:cNvSpPr/>
            <p:nvPr/>
          </p:nvSpPr>
          <p:spPr>
            <a:xfrm>
              <a:off x="1172510" y="4097418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E901C2-7F56-1F1C-8D74-4BBAAB373D71}"/>
                </a:ext>
              </a:extLst>
            </p:cNvPr>
            <p:cNvSpPr/>
            <p:nvPr/>
          </p:nvSpPr>
          <p:spPr>
            <a:xfrm>
              <a:off x="1832910" y="4097418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C41C98-7D67-760F-3D8E-7F41ADC86A7A}"/>
                </a:ext>
              </a:extLst>
            </p:cNvPr>
            <p:cNvSpPr/>
            <p:nvPr/>
          </p:nvSpPr>
          <p:spPr>
            <a:xfrm>
              <a:off x="2493310" y="4097418"/>
              <a:ext cx="360000" cy="36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085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77682" y="1552252"/>
            <a:ext cx="3780000" cy="3780000"/>
          </a:xfrm>
          <a:custGeom>
            <a:avLst/>
            <a:gdLst>
              <a:gd name="connsiteX0" fmla="*/ 1530000 w 3060000"/>
              <a:gd name="connsiteY0" fmla="*/ 0 h 3060000"/>
              <a:gd name="connsiteX1" fmla="*/ 3060000 w 3060000"/>
              <a:gd name="connsiteY1" fmla="*/ 1530000 h 3060000"/>
              <a:gd name="connsiteX2" fmla="*/ 1530000 w 3060000"/>
              <a:gd name="connsiteY2" fmla="*/ 3060000 h 3060000"/>
              <a:gd name="connsiteX3" fmla="*/ 0 w 3060000"/>
              <a:gd name="connsiteY3" fmla="*/ 1530000 h 3060000"/>
              <a:gd name="connsiteX4" fmla="*/ 1530000 w 3060000"/>
              <a:gd name="connsiteY4" fmla="*/ 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000" h="3060000">
                <a:moveTo>
                  <a:pt x="1530000" y="0"/>
                </a:moveTo>
                <a:cubicBezTo>
                  <a:pt x="2374996" y="0"/>
                  <a:pt x="3060000" y="685004"/>
                  <a:pt x="3060000" y="1530000"/>
                </a:cubicBezTo>
                <a:cubicBezTo>
                  <a:pt x="3060000" y="2374996"/>
                  <a:pt x="2374996" y="3060000"/>
                  <a:pt x="1530000" y="3060000"/>
                </a:cubicBezTo>
                <a:cubicBezTo>
                  <a:pt x="685004" y="3060000"/>
                  <a:pt x="0" y="2374996"/>
                  <a:pt x="0" y="1530000"/>
                </a:cubicBezTo>
                <a:cubicBezTo>
                  <a:pt x="0" y="685004"/>
                  <a:pt x="685004" y="0"/>
                  <a:pt x="153000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98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26662" y="0"/>
            <a:ext cx="3538675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068D9E-BC02-35C4-6D4F-15DEB79D5BF3}"/>
              </a:ext>
            </a:extLst>
          </p:cNvPr>
          <p:cNvCxnSpPr>
            <a:cxnSpLocks/>
          </p:cNvCxnSpPr>
          <p:nvPr userDrawn="1"/>
        </p:nvCxnSpPr>
        <p:spPr>
          <a:xfrm>
            <a:off x="518533" y="1296328"/>
            <a:ext cx="1639229" cy="0"/>
          </a:xfrm>
          <a:prstGeom prst="line">
            <a:avLst/>
          </a:prstGeom>
          <a:ln w="28575">
            <a:solidFill>
              <a:srgbClr val="007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44C359B-AFF9-D03B-EDAE-1CE7C4750BCB}"/>
              </a:ext>
            </a:extLst>
          </p:cNvPr>
          <p:cNvSpPr/>
          <p:nvPr userDrawn="1"/>
        </p:nvSpPr>
        <p:spPr>
          <a:xfrm>
            <a:off x="501803" y="1226634"/>
            <a:ext cx="137160" cy="139389"/>
          </a:xfrm>
          <a:prstGeom prst="ellipse">
            <a:avLst/>
          </a:prstGeom>
          <a:solidFill>
            <a:srgbClr val="3E7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46E5EF-493E-4A5F-DE77-4E4EC9041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49" y="699228"/>
            <a:ext cx="11124854" cy="597100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rgbClr val="4545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5316AC2-6E67-808F-CCAC-5F043D9D963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18533" y="1511562"/>
            <a:ext cx="11124854" cy="4424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rgbClr val="45454D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39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20416" y="1269000"/>
            <a:ext cx="4320000" cy="4320000"/>
          </a:xfrm>
          <a:custGeom>
            <a:avLst/>
            <a:gdLst>
              <a:gd name="connsiteX0" fmla="*/ 2160000 w 4320000"/>
              <a:gd name="connsiteY0" fmla="*/ 0 h 4320000"/>
              <a:gd name="connsiteX1" fmla="*/ 4320000 w 4320000"/>
              <a:gd name="connsiteY1" fmla="*/ 2160000 h 4320000"/>
              <a:gd name="connsiteX2" fmla="*/ 2160000 w 4320000"/>
              <a:gd name="connsiteY2" fmla="*/ 4320000 h 4320000"/>
              <a:gd name="connsiteX3" fmla="*/ 0 w 4320000"/>
              <a:gd name="connsiteY3" fmla="*/ 2160000 h 4320000"/>
              <a:gd name="connsiteX4" fmla="*/ 2160000 w 4320000"/>
              <a:gd name="connsiteY4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000" h="4320000">
                <a:moveTo>
                  <a:pt x="2160000" y="0"/>
                </a:moveTo>
                <a:cubicBezTo>
                  <a:pt x="3352935" y="0"/>
                  <a:pt x="4320000" y="967065"/>
                  <a:pt x="4320000" y="2160000"/>
                </a:cubicBezTo>
                <a:cubicBezTo>
                  <a:pt x="4320000" y="3352935"/>
                  <a:pt x="3352935" y="4320000"/>
                  <a:pt x="2160000" y="4320000"/>
                </a:cubicBezTo>
                <a:cubicBezTo>
                  <a:pt x="967065" y="4320000"/>
                  <a:pt x="0" y="3352935"/>
                  <a:pt x="0" y="2160000"/>
                </a:cubicBezTo>
                <a:cubicBezTo>
                  <a:pt x="0" y="967065"/>
                  <a:pt x="967065" y="0"/>
                  <a:pt x="2160000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9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1063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705100"/>
            <a:ext cx="12192000" cy="216535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58000" y="0"/>
            <a:ext cx="5334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1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79B018-6120-9724-1AE9-315AB1E54C6F}"/>
              </a:ext>
            </a:extLst>
          </p:cNvPr>
          <p:cNvSpPr txBox="1">
            <a:spLocks/>
          </p:cNvSpPr>
          <p:nvPr userDrawn="1"/>
        </p:nvSpPr>
        <p:spPr>
          <a:xfrm>
            <a:off x="5791200" y="6310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SICT, 24/4/2025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2CCE4F-AB8C-D8CB-26B7-DC844C0903ED}"/>
              </a:ext>
            </a:extLst>
          </p:cNvPr>
          <p:cNvSpPr txBox="1">
            <a:spLocks/>
          </p:cNvSpPr>
          <p:nvPr userDrawn="1"/>
        </p:nvSpPr>
        <p:spPr>
          <a:xfrm>
            <a:off x="1029490" y="6230068"/>
            <a:ext cx="3653202" cy="526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This project has received funding from the European Union’s Horizon Europe research </a:t>
            </a:r>
          </a:p>
          <a:p>
            <a:pPr algn="l"/>
            <a:r>
              <a:rPr lang="en-GB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and innovation programme under the grant agreement </a:t>
            </a:r>
            <a:r>
              <a:rPr lang="en-GB" sz="8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No 101058699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9A07CF-8D9E-608F-7119-2C964DE78195}"/>
              </a:ext>
            </a:extLst>
          </p:cNvPr>
          <p:cNvSpPr txBox="1">
            <a:spLocks/>
          </p:cNvSpPr>
          <p:nvPr userDrawn="1"/>
        </p:nvSpPr>
        <p:spPr>
          <a:xfrm>
            <a:off x="9034123" y="6310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075F0B-CCBF-4731-8BE0-77F3DE0257C3}" type="slidenum">
              <a:rPr lang="en-US" b="0" i="0" smtClean="0"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527819-68B9-F804-3ADC-1E2926B55DBB}"/>
              </a:ext>
            </a:extLst>
          </p:cNvPr>
          <p:cNvCxnSpPr/>
          <p:nvPr userDrawn="1"/>
        </p:nvCxnSpPr>
        <p:spPr>
          <a:xfrm>
            <a:off x="498764" y="6246941"/>
            <a:ext cx="11166763" cy="0"/>
          </a:xfrm>
          <a:prstGeom prst="line">
            <a:avLst/>
          </a:prstGeom>
          <a:ln>
            <a:solidFill>
              <a:srgbClr val="177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3845BF3-0EAE-2AB0-B3C5-4D3BA26C0D4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" y="-12312"/>
            <a:ext cx="12192000" cy="533400"/>
          </a:xfrm>
          <a:prstGeom prst="rect">
            <a:avLst/>
          </a:prstGeom>
        </p:spPr>
      </p:pic>
      <p:pic>
        <p:nvPicPr>
          <p:cNvPr id="1026" name="Picture 2" descr="EU European Union Flag Icon | Public Domain World Flags Iconset | Wikipedia  Authors">
            <a:extLst>
              <a:ext uri="{FF2B5EF4-FFF2-40B4-BE49-F238E27FC236}">
                <a16:creationId xmlns:a16="http://schemas.microsoft.com/office/drawing/2014/main" id="{54E7D1C4-9366-544F-11CA-2952F1240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6230067"/>
            <a:ext cx="526882" cy="52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6" r:id="rId21"/>
    <p:sldLayoutId id="2147483677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1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BBC1CCC2-1159-4357-99FC-7D82B9F7F6BB}"/>
              </a:ext>
            </a:extLst>
          </p:cNvPr>
          <p:cNvSpPr/>
          <p:nvPr/>
        </p:nvSpPr>
        <p:spPr>
          <a:xfrm>
            <a:off x="3837707" y="6562966"/>
            <a:ext cx="3116272" cy="64366"/>
          </a:xfrm>
          <a:prstGeom prst="roundRect">
            <a:avLst>
              <a:gd name="adj" fmla="val 50000"/>
            </a:avLst>
          </a:prstGeom>
          <a:solidFill>
            <a:srgbClr val="177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17758C"/>
              </a:solidFill>
            </a:endParaRPr>
          </a:p>
        </p:txBody>
      </p:sp>
      <p:sp>
        <p:nvSpPr>
          <p:cNvPr id="7" name="Rectangle: Rounded Corners 23">
            <a:extLst>
              <a:ext uri="{FF2B5EF4-FFF2-40B4-BE49-F238E27FC236}">
                <a16:creationId xmlns:a16="http://schemas.microsoft.com/office/drawing/2014/main" id="{9194D630-9855-4C05-8306-F4FE8D044497}"/>
              </a:ext>
            </a:extLst>
          </p:cNvPr>
          <p:cNvSpPr/>
          <p:nvPr/>
        </p:nvSpPr>
        <p:spPr>
          <a:xfrm>
            <a:off x="413220" y="6562966"/>
            <a:ext cx="2947661" cy="64366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367D67-B547-4716-ABE6-33ED1F6B263B}"/>
              </a:ext>
            </a:extLst>
          </p:cNvPr>
          <p:cNvSpPr txBox="1"/>
          <p:nvPr/>
        </p:nvSpPr>
        <p:spPr>
          <a:xfrm>
            <a:off x="413220" y="6186090"/>
            <a:ext cx="255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EXELISIS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81884-EABE-4749-9E53-9E084BCD99D0}"/>
              </a:ext>
            </a:extLst>
          </p:cNvPr>
          <p:cNvSpPr txBox="1"/>
          <p:nvPr/>
        </p:nvSpPr>
        <p:spPr>
          <a:xfrm>
            <a:off x="3837707" y="6189684"/>
            <a:ext cx="340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Kostas Pyrgakis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642EE2-EC7F-2B2F-885D-BA3C9BDC2917}"/>
              </a:ext>
            </a:extLst>
          </p:cNvPr>
          <p:cNvSpPr/>
          <p:nvPr/>
        </p:nvSpPr>
        <p:spPr>
          <a:xfrm>
            <a:off x="0" y="4839039"/>
            <a:ext cx="2620537" cy="10599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bg1">
                  <a:alpha val="90000"/>
                </a:schemeClr>
              </a:gs>
              <a:gs pos="32000">
                <a:srgbClr val="FFFFFF">
                  <a:alpha val="92000"/>
                </a:srgbClr>
              </a:gs>
              <a:gs pos="86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   </a:t>
            </a:r>
            <a:endParaRPr lang="en-GR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6CAE9-593D-7211-F34B-76B40302B876}"/>
              </a:ext>
            </a:extLst>
          </p:cNvPr>
          <p:cNvSpPr txBox="1"/>
          <p:nvPr/>
        </p:nvSpPr>
        <p:spPr>
          <a:xfrm>
            <a:off x="7240555" y="2165945"/>
            <a:ext cx="4951445" cy="181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Surfaces, Interfaces &amp; </a:t>
            </a:r>
            <a:r>
              <a:rPr lang="fr-FR" sz="2600" b="1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Coatings</a:t>
            </a:r>
            <a:r>
              <a:rPr lang="fr-FR" sz="2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 Technologies </a:t>
            </a:r>
          </a:p>
          <a:p>
            <a:pPr algn="ctr">
              <a:lnSpc>
                <a:spcPct val="150000"/>
              </a:lnSpc>
            </a:pPr>
            <a:r>
              <a:rPr lang="fr-FR" sz="2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International </a:t>
            </a:r>
            <a:r>
              <a:rPr lang="fr-FR" sz="2600" b="1" dirty="0" err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Conference</a:t>
            </a:r>
            <a:endParaRPr lang="en-US" sz="26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ea typeface="Open Sans" panose="020B0606030504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9AAE928-23FC-0553-3E15-3CA2EE70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68" y="4919017"/>
            <a:ext cx="900000" cy="9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BA185-9BFB-5AFB-A815-5E4AE108B7ED}"/>
              </a:ext>
            </a:extLst>
          </p:cNvPr>
          <p:cNvSpPr txBox="1"/>
          <p:nvPr/>
        </p:nvSpPr>
        <p:spPr>
          <a:xfrm>
            <a:off x="7240555" y="4378126"/>
            <a:ext cx="495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24 April 2025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 Narrow" panose="020B0604020202020204" pitchFamily="34" charset="0"/>
                <a:ea typeface="Open Sans" panose="020B0606030504020204" pitchFamily="34" charset="0"/>
                <a:cs typeface="Arial Narrow" panose="020B0604020202020204" pitchFamily="34" charset="0"/>
              </a:rPr>
              <a:t>Albufeira, Portugal</a:t>
            </a:r>
            <a:endParaRPr lang="en-US" sz="2000" b="1" dirty="0">
              <a:solidFill>
                <a:schemeClr val="bg1"/>
              </a:solidFill>
              <a:latin typeface="Arial Narrow" panose="020B0604020202020204" pitchFamily="34" charset="0"/>
              <a:ea typeface="Open Sans" panose="020B0606030504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3EE7-2338-E388-CE51-1AB2EBD646A6}"/>
              </a:ext>
            </a:extLst>
          </p:cNvPr>
          <p:cNvSpPr txBox="1"/>
          <p:nvPr/>
        </p:nvSpPr>
        <p:spPr>
          <a:xfrm>
            <a:off x="214009" y="3074143"/>
            <a:ext cx="6935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process optimization tool for emerging Plating on Plastics Processes</a:t>
            </a:r>
            <a:endParaRPr lang="el-G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33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D660-683A-2057-3115-3CABA745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6B0179B-6D6C-6049-DA56-2D7CD1F679BE}"/>
              </a:ext>
            </a:extLst>
          </p:cNvPr>
          <p:cNvSpPr txBox="1"/>
          <p:nvPr/>
        </p:nvSpPr>
        <p:spPr>
          <a:xfrm>
            <a:off x="508043" y="734838"/>
            <a:ext cx="1295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Platting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645A4-7084-7365-D48F-CD730A96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49" y="1553946"/>
            <a:ext cx="6012000" cy="4705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2D7C739-BA3F-CB61-64A7-F908616F068B}"/>
              </a:ext>
            </a:extLst>
          </p:cNvPr>
          <p:cNvGrpSpPr/>
          <p:nvPr/>
        </p:nvGrpSpPr>
        <p:grpSpPr>
          <a:xfrm>
            <a:off x="115502" y="2284427"/>
            <a:ext cx="4888812" cy="3709973"/>
            <a:chOff x="115502" y="2284427"/>
            <a:chExt cx="4888812" cy="3709973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4EB49FC-1628-98AD-3CEB-10B38B9D42D1}"/>
                </a:ext>
              </a:extLst>
            </p:cNvPr>
            <p:cNvSpPr/>
            <p:nvPr/>
          </p:nvSpPr>
          <p:spPr>
            <a:xfrm>
              <a:off x="115502" y="2284427"/>
              <a:ext cx="4888812" cy="3709973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DA716F3-8470-8EBB-5785-4B91FAEE0B15}"/>
                </a:ext>
              </a:extLst>
            </p:cNvPr>
            <p:cNvSpPr/>
            <p:nvPr/>
          </p:nvSpPr>
          <p:spPr>
            <a:xfrm>
              <a:off x="1440675" y="3902401"/>
              <a:ext cx="496958" cy="39277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5C47120-31C1-AB57-B4CC-FA86644F0F82}"/>
                </a:ext>
              </a:extLst>
            </p:cNvPr>
            <p:cNvSpPr/>
            <p:nvPr/>
          </p:nvSpPr>
          <p:spPr>
            <a:xfrm>
              <a:off x="2603657" y="3260424"/>
              <a:ext cx="710925" cy="39277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2134EC-3291-5881-5071-690B87FD6FF4}"/>
                </a:ext>
              </a:extLst>
            </p:cNvPr>
            <p:cNvSpPr/>
            <p:nvPr/>
          </p:nvSpPr>
          <p:spPr>
            <a:xfrm>
              <a:off x="270569" y="4692650"/>
              <a:ext cx="3065273" cy="7603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66FB24-34A7-C4A8-E7B9-03CF871CAF33}"/>
                </a:ext>
              </a:extLst>
            </p:cNvPr>
            <p:cNvSpPr/>
            <p:nvPr/>
          </p:nvSpPr>
          <p:spPr>
            <a:xfrm>
              <a:off x="383829" y="5306119"/>
              <a:ext cx="257175" cy="257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326D96-182A-EF64-6E5C-A2C4ECCD4CB6}"/>
                </a:ext>
              </a:extLst>
            </p:cNvPr>
            <p:cNvSpPr/>
            <p:nvPr/>
          </p:nvSpPr>
          <p:spPr>
            <a:xfrm>
              <a:off x="1492946" y="5306119"/>
              <a:ext cx="257175" cy="257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F77874-BBEC-2F9D-A36B-3123FFD9A4D0}"/>
                </a:ext>
              </a:extLst>
            </p:cNvPr>
            <p:cNvSpPr/>
            <p:nvPr/>
          </p:nvSpPr>
          <p:spPr>
            <a:xfrm>
              <a:off x="1674619" y="5306119"/>
              <a:ext cx="257175" cy="257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C0517E-CB57-38C8-28D7-D83375BB07F4}"/>
                </a:ext>
              </a:extLst>
            </p:cNvPr>
            <p:cNvSpPr/>
            <p:nvPr/>
          </p:nvSpPr>
          <p:spPr>
            <a:xfrm>
              <a:off x="2017519" y="5306119"/>
              <a:ext cx="257175" cy="257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3A1B542-69CD-0157-53E0-05BE93AF9A62}"/>
                </a:ext>
              </a:extLst>
            </p:cNvPr>
            <p:cNvSpPr/>
            <p:nvPr/>
          </p:nvSpPr>
          <p:spPr>
            <a:xfrm>
              <a:off x="2547447" y="5306119"/>
              <a:ext cx="257175" cy="257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9A511D-7735-60DB-3359-50262A2FFC7F}"/>
                </a:ext>
              </a:extLst>
            </p:cNvPr>
            <p:cNvSpPr/>
            <p:nvPr/>
          </p:nvSpPr>
          <p:spPr>
            <a:xfrm>
              <a:off x="2915010" y="5306119"/>
              <a:ext cx="257175" cy="257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62E98E-A84B-2170-DB3E-67B1164B6FEC}"/>
                </a:ext>
              </a:extLst>
            </p:cNvPr>
            <p:cNvSpPr/>
            <p:nvPr/>
          </p:nvSpPr>
          <p:spPr>
            <a:xfrm>
              <a:off x="270569" y="5453031"/>
              <a:ext cx="3065273" cy="36244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219FB8-37AB-96AD-CFA2-193A94281C38}"/>
                </a:ext>
              </a:extLst>
            </p:cNvPr>
            <p:cNvSpPr txBox="1"/>
            <p:nvPr/>
          </p:nvSpPr>
          <p:spPr>
            <a:xfrm>
              <a:off x="140902" y="2346059"/>
              <a:ext cx="4856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Step-1: </a:t>
              </a:r>
              <a:r>
                <a: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NiP electroless plating</a:t>
              </a:r>
              <a:endParaRPr lang="el-G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BBD9DEF-A4D3-715A-5CA7-B96EECFE5458}"/>
                </a:ext>
              </a:extLst>
            </p:cNvPr>
            <p:cNvCxnSpPr/>
            <p:nvPr/>
          </p:nvCxnSpPr>
          <p:spPr>
            <a:xfrm flipV="1">
              <a:off x="3398520" y="4692650"/>
              <a:ext cx="0" cy="7603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D18114D-C2E3-CA85-02AC-DC67A736BA36}"/>
                </a:ext>
              </a:extLst>
            </p:cNvPr>
            <p:cNvSpPr txBox="1"/>
            <p:nvPr/>
          </p:nvSpPr>
          <p:spPr>
            <a:xfrm>
              <a:off x="3386349" y="4748014"/>
              <a:ext cx="1245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 </a:t>
              </a:r>
              <a:r>
                <a:rPr lang="el-GR" dirty="0"/>
                <a:t>μ</a:t>
              </a:r>
              <a:r>
                <a:rPr lang="en-US" dirty="0"/>
                <a:t>m</a:t>
              </a:r>
            </a:p>
            <a:p>
              <a:r>
                <a:rPr lang="en-US" dirty="0"/>
                <a:t>NiP coating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C2A448-31EC-9928-BC63-8B486FFFC05C}"/>
                </a:ext>
              </a:extLst>
            </p:cNvPr>
            <p:cNvSpPr txBox="1"/>
            <p:nvPr/>
          </p:nvSpPr>
          <p:spPr>
            <a:xfrm>
              <a:off x="778417" y="3285824"/>
              <a:ext cx="412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𝑁𝑖</a:t>
              </a:r>
              <a:r>
                <a:rPr lang="el-GR" sz="1600" b="0" i="0" u="none" strike="noStrike" baseline="30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2+</a:t>
              </a:r>
              <a:r>
                <a:rPr lang="el-GR" sz="16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+𝐻</a:t>
              </a:r>
              <a:r>
                <a:rPr lang="el-GR" sz="1600" b="0" i="0" u="none" strike="noStrike" baseline="-25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2</a:t>
              </a:r>
              <a:r>
                <a:rPr lang="el-GR" sz="16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𝑃𝑂</a:t>
              </a:r>
              <a:r>
                <a:rPr lang="el-GR" sz="1600" b="0" i="0" u="none" strike="noStrike" baseline="-25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2</a:t>
              </a:r>
              <a:r>
                <a:rPr lang="el-GR" sz="1600" b="0" i="0" u="none" strike="noStrike" baseline="30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−</a:t>
              </a:r>
              <a:r>
                <a:rPr lang="el-GR" sz="16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+𝛨2𝛰→𝑁𝑖</a:t>
              </a:r>
              <a:r>
                <a:rPr lang="en-US" sz="1600" b="0" i="0" u="none" strike="noStrike" baseline="30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0</a:t>
              </a:r>
              <a:r>
                <a:rPr lang="el-GR" sz="16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+ 𝐻</a:t>
              </a:r>
              <a:r>
                <a:rPr lang="el-GR" sz="1600" b="0" i="0" u="none" strike="noStrike" baseline="-25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2</a:t>
              </a:r>
              <a:r>
                <a:rPr lang="el-GR" sz="16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𝑃𝑂</a:t>
              </a:r>
              <a:r>
                <a:rPr lang="el-GR" sz="1600" b="0" i="0" u="none" strike="noStrike" baseline="-25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3</a:t>
              </a:r>
              <a:r>
                <a:rPr lang="el-GR" sz="1600" b="0" i="0" u="none" strike="noStrike" baseline="30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−</a:t>
              </a:r>
              <a:r>
                <a:rPr lang="el-GR" sz="1600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+ 2𝐻</a:t>
              </a:r>
              <a:r>
                <a:rPr lang="el-GR" sz="1600" b="0" i="0" u="none" strike="noStrike" baseline="30000" dirty="0">
                  <a:solidFill>
                    <a:srgbClr val="000000"/>
                  </a:solidFill>
                  <a:latin typeface="Cambria Math" panose="02040503050406030204" pitchFamily="18" charset="0"/>
                </a:rPr>
                <a:t>+</a:t>
              </a:r>
              <a:endParaRPr lang="el-GR" sz="16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79BB1EB-642E-FA15-5031-22C3385ED6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4622" y="3624378"/>
              <a:ext cx="224845" cy="12187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73E80AC-E7E3-900F-C281-38316013DD3D}"/>
                    </a:ext>
                  </a:extLst>
                </p:cNvPr>
                <p:cNvSpPr txBox="1"/>
                <p:nvPr/>
              </p:nvSpPr>
              <p:spPr>
                <a:xfrm>
                  <a:off x="131805" y="3862244"/>
                  <a:ext cx="3342915" cy="4399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l-GR" sz="1600" b="0" i="0" u="none" strike="noStrike" baseline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𝐻</a:t>
                  </a:r>
                  <a:r>
                    <a:rPr lang="en-US" sz="1600" baseline="-2500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2</a:t>
                  </a:r>
                  <a:r>
                    <a:rPr lang="el-GR" sz="1600" b="0" i="0" u="none" strike="noStrike" baseline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𝑃𝑂</a:t>
                  </a:r>
                  <a:r>
                    <a:rPr lang="el-GR" sz="1600" b="0" i="0" u="none" strike="noStrike" baseline="-2500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2</a:t>
                  </a:r>
                  <a:r>
                    <a:rPr lang="el-GR" sz="1600" b="0" i="0" u="none" strike="noStrike" baseline="3000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−</a:t>
                  </a:r>
                  <a:r>
                    <a:rPr lang="el-GR" sz="1600" b="0" i="0" u="none" strike="noStrike" baseline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1600" b="0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u="none" strike="noStrike" baseline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l-GR" sz="1600" b="0" i="0" u="none" strike="noStrike" baseline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𝐻</a:t>
                  </a:r>
                  <a:r>
                    <a:rPr lang="el-GR" sz="1600" b="0" i="0" u="none" strike="noStrike" baseline="-2500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2</a:t>
                  </a:r>
                  <a:r>
                    <a:rPr lang="el-GR" sz="1600" b="0" i="0" u="none" strike="noStrike" baseline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→𝑃 (𝑠)+ 𝛨</a:t>
                  </a:r>
                  <a:r>
                    <a:rPr lang="el-GR" sz="1600" b="0" i="0" u="none" strike="noStrike" baseline="-2500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2</a:t>
                  </a:r>
                  <a:r>
                    <a:rPr lang="el-GR" sz="1600" b="0" i="0" u="none" strike="noStrike" baseline="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𝛰+𝑂𝐻</a:t>
                  </a:r>
                  <a:r>
                    <a:rPr lang="el-GR" sz="1600" b="0" i="0" u="none" strike="noStrike" baseline="30000" dirty="0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a:t>−</a:t>
                  </a:r>
                  <a:endParaRPr lang="el-GR" sz="1600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73E80AC-E7E3-900F-C281-38316013DD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05" y="3862244"/>
                  <a:ext cx="3342915" cy="439992"/>
                </a:xfrm>
                <a:prstGeom prst="rect">
                  <a:avLst/>
                </a:prstGeom>
                <a:blipFill>
                  <a:blip r:embed="rId3"/>
                  <a:stretch>
                    <a:fillRect l="-1095" b="-41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91B0AFF-5C5E-F260-377D-74148E0342EB}"/>
                </a:ext>
              </a:extLst>
            </p:cNvPr>
            <p:cNvCxnSpPr>
              <a:cxnSpLocks/>
            </p:cNvCxnSpPr>
            <p:nvPr/>
          </p:nvCxnSpPr>
          <p:spPr>
            <a:xfrm>
              <a:off x="1621533" y="4251816"/>
              <a:ext cx="140759" cy="591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1DDB03D-BF3F-2AC7-801D-1FF9DA2D0C63}"/>
                </a:ext>
              </a:extLst>
            </p:cNvPr>
            <p:cNvSpPr/>
            <p:nvPr/>
          </p:nvSpPr>
          <p:spPr>
            <a:xfrm>
              <a:off x="2879707" y="4993886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872C583-9686-47FA-1117-92F5848B32B2}"/>
                </a:ext>
              </a:extLst>
            </p:cNvPr>
            <p:cNvSpPr/>
            <p:nvPr/>
          </p:nvSpPr>
          <p:spPr>
            <a:xfrm>
              <a:off x="2412819" y="4776073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947517D-523E-FD4E-E8D9-25F6C603AD12}"/>
                </a:ext>
              </a:extLst>
            </p:cNvPr>
            <p:cNvSpPr/>
            <p:nvPr/>
          </p:nvSpPr>
          <p:spPr>
            <a:xfrm>
              <a:off x="579204" y="4779084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FA09BCF-3E01-F53D-320A-DC43ECA75A98}"/>
                </a:ext>
              </a:extLst>
            </p:cNvPr>
            <p:cNvSpPr/>
            <p:nvPr/>
          </p:nvSpPr>
          <p:spPr>
            <a:xfrm>
              <a:off x="1408521" y="4988662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2FE4877-D822-B62A-C272-A8A084254C53}"/>
                </a:ext>
              </a:extLst>
            </p:cNvPr>
            <p:cNvSpPr/>
            <p:nvPr/>
          </p:nvSpPr>
          <p:spPr>
            <a:xfrm>
              <a:off x="792217" y="5031880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48FCB31-E5A5-A9FE-6530-A51EE874B68A}"/>
                </a:ext>
              </a:extLst>
            </p:cNvPr>
            <p:cNvSpPr/>
            <p:nvPr/>
          </p:nvSpPr>
          <p:spPr>
            <a:xfrm>
              <a:off x="1070544" y="4816236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8DDAED6-BD88-E23C-D896-C26EE33FDD22}"/>
                </a:ext>
              </a:extLst>
            </p:cNvPr>
            <p:cNvSpPr/>
            <p:nvPr/>
          </p:nvSpPr>
          <p:spPr>
            <a:xfrm>
              <a:off x="2044431" y="5021124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4CAD2A8-C0A5-6F3E-4CAB-98FFAE3092D6}"/>
                </a:ext>
              </a:extLst>
            </p:cNvPr>
            <p:cNvSpPr/>
            <p:nvPr/>
          </p:nvSpPr>
          <p:spPr>
            <a:xfrm>
              <a:off x="547454" y="5102934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8556FC5-C2CA-E2CB-28EA-EE20A0C78DB6}"/>
                </a:ext>
              </a:extLst>
            </p:cNvPr>
            <p:cNvSpPr/>
            <p:nvPr/>
          </p:nvSpPr>
          <p:spPr>
            <a:xfrm>
              <a:off x="1074504" y="5191834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AE9BA31-8199-96AC-41B1-8F370151A49E}"/>
                </a:ext>
              </a:extLst>
            </p:cNvPr>
            <p:cNvSpPr/>
            <p:nvPr/>
          </p:nvSpPr>
          <p:spPr>
            <a:xfrm>
              <a:off x="2058754" y="4848934"/>
              <a:ext cx="75100" cy="593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FF733D-A724-1BCF-407D-079C7151EF09}"/>
              </a:ext>
            </a:extLst>
          </p:cNvPr>
          <p:cNvGrpSpPr/>
          <p:nvPr/>
        </p:nvGrpSpPr>
        <p:grpSpPr>
          <a:xfrm>
            <a:off x="5081470" y="2284427"/>
            <a:ext cx="6995027" cy="3719234"/>
            <a:chOff x="5081470" y="2284427"/>
            <a:chExt cx="6995027" cy="371923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14777A19-8B31-3F6D-57D2-D47851E5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100" t="16037" r="13735" b="11944"/>
            <a:stretch/>
          </p:blipFill>
          <p:spPr>
            <a:xfrm>
              <a:off x="5104269" y="3269084"/>
              <a:ext cx="2646267" cy="2734577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0BA355C-43D4-E1B0-BBC2-A443FEF1EE46}"/>
                </a:ext>
              </a:extLst>
            </p:cNvPr>
            <p:cNvSpPr/>
            <p:nvPr/>
          </p:nvSpPr>
          <p:spPr>
            <a:xfrm>
              <a:off x="5081470" y="2284427"/>
              <a:ext cx="6995027" cy="3709973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D713F96-82CE-2C53-5958-3DEB88AAE8A7}"/>
                </a:ext>
              </a:extLst>
            </p:cNvPr>
            <p:cNvGrpSpPr/>
            <p:nvPr/>
          </p:nvGrpSpPr>
          <p:grpSpPr>
            <a:xfrm>
              <a:off x="7709821" y="3986750"/>
              <a:ext cx="4248004" cy="1876767"/>
              <a:chOff x="5394500" y="4066894"/>
              <a:chExt cx="4248004" cy="1876767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9F8B34E6-A73D-F616-402E-54682CEA2342}"/>
                  </a:ext>
                </a:extLst>
              </p:cNvPr>
              <p:cNvSpPr/>
              <p:nvPr/>
            </p:nvSpPr>
            <p:spPr>
              <a:xfrm>
                <a:off x="5394500" y="4820834"/>
                <a:ext cx="3065273" cy="76038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9B1D7089-0F2C-C7D7-5C3F-AAB88437FD92}"/>
                  </a:ext>
                </a:extLst>
              </p:cNvPr>
              <p:cNvSpPr/>
              <p:nvPr/>
            </p:nvSpPr>
            <p:spPr>
              <a:xfrm>
                <a:off x="5507760" y="5434303"/>
                <a:ext cx="257175" cy="2571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C57FA7A6-DB71-7A30-2EF0-27E6C6862AD5}"/>
                  </a:ext>
                </a:extLst>
              </p:cNvPr>
              <p:cNvSpPr/>
              <p:nvPr/>
            </p:nvSpPr>
            <p:spPr>
              <a:xfrm>
                <a:off x="6616877" y="5434303"/>
                <a:ext cx="257175" cy="2571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AEB3BC6-3EFF-933B-CDB8-41A2AC7F85FA}"/>
                  </a:ext>
                </a:extLst>
              </p:cNvPr>
              <p:cNvSpPr/>
              <p:nvPr/>
            </p:nvSpPr>
            <p:spPr>
              <a:xfrm>
                <a:off x="6798550" y="5434303"/>
                <a:ext cx="257175" cy="2571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716D90F-194B-BBBA-6C2E-E552929F5BC4}"/>
                  </a:ext>
                </a:extLst>
              </p:cNvPr>
              <p:cNvSpPr/>
              <p:nvPr/>
            </p:nvSpPr>
            <p:spPr>
              <a:xfrm>
                <a:off x="7141450" y="5434303"/>
                <a:ext cx="257175" cy="2571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11FC9C7-25A0-E6D0-6AAB-5D5497D07CFF}"/>
                  </a:ext>
                </a:extLst>
              </p:cNvPr>
              <p:cNvSpPr/>
              <p:nvPr/>
            </p:nvSpPr>
            <p:spPr>
              <a:xfrm>
                <a:off x="7671378" y="5434303"/>
                <a:ext cx="257175" cy="2571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128FD11D-66BE-4E08-D615-894CFA65B76E}"/>
                  </a:ext>
                </a:extLst>
              </p:cNvPr>
              <p:cNvSpPr/>
              <p:nvPr/>
            </p:nvSpPr>
            <p:spPr>
              <a:xfrm>
                <a:off x="8038941" y="5434303"/>
                <a:ext cx="257175" cy="2571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1124FFC-EBBA-7B24-BE82-83F93D477750}"/>
                  </a:ext>
                </a:extLst>
              </p:cNvPr>
              <p:cNvSpPr/>
              <p:nvPr/>
            </p:nvSpPr>
            <p:spPr>
              <a:xfrm>
                <a:off x="5394500" y="5581215"/>
                <a:ext cx="3065273" cy="362446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2423838-7EC9-F244-064B-982CF090B7D3}"/>
                  </a:ext>
                </a:extLst>
              </p:cNvPr>
              <p:cNvSpPr/>
              <p:nvPr/>
            </p:nvSpPr>
            <p:spPr>
              <a:xfrm>
                <a:off x="8003638" y="5122070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1D6ECFA-04CF-2B1F-FC62-9381C9B03AB2}"/>
                  </a:ext>
                </a:extLst>
              </p:cNvPr>
              <p:cNvSpPr/>
              <p:nvPr/>
            </p:nvSpPr>
            <p:spPr>
              <a:xfrm>
                <a:off x="7536750" y="4904257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6DEA6139-4DB9-CA62-B8BB-7BFBA4407269}"/>
                  </a:ext>
                </a:extLst>
              </p:cNvPr>
              <p:cNvSpPr/>
              <p:nvPr/>
            </p:nvSpPr>
            <p:spPr>
              <a:xfrm>
                <a:off x="5703135" y="4907268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8F1E4F9-CC2B-D1EC-135F-66FF9B2147C1}"/>
                  </a:ext>
                </a:extLst>
              </p:cNvPr>
              <p:cNvSpPr/>
              <p:nvPr/>
            </p:nvSpPr>
            <p:spPr>
              <a:xfrm>
                <a:off x="6532452" y="5116846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390ACC1C-CD67-91B7-7E8E-87898BE3FD3D}"/>
                  </a:ext>
                </a:extLst>
              </p:cNvPr>
              <p:cNvSpPr/>
              <p:nvPr/>
            </p:nvSpPr>
            <p:spPr>
              <a:xfrm>
                <a:off x="5916148" y="5160064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0007DCAC-BC60-B656-6B68-3DAEBBB7699D}"/>
                  </a:ext>
                </a:extLst>
              </p:cNvPr>
              <p:cNvSpPr/>
              <p:nvPr/>
            </p:nvSpPr>
            <p:spPr>
              <a:xfrm>
                <a:off x="6194475" y="4944420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8E71F4AE-86DF-F73D-16D2-3B3F72F1925C}"/>
                  </a:ext>
                </a:extLst>
              </p:cNvPr>
              <p:cNvSpPr/>
              <p:nvPr/>
            </p:nvSpPr>
            <p:spPr>
              <a:xfrm>
                <a:off x="7168362" y="5149308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C8E99B2-8084-6BC8-E167-7FA5CFC6D16C}"/>
                  </a:ext>
                </a:extLst>
              </p:cNvPr>
              <p:cNvSpPr/>
              <p:nvPr/>
            </p:nvSpPr>
            <p:spPr>
              <a:xfrm>
                <a:off x="5671385" y="5231118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767FF8EF-AD1D-AE63-B7F3-92270E0E5C49}"/>
                  </a:ext>
                </a:extLst>
              </p:cNvPr>
              <p:cNvSpPr/>
              <p:nvPr/>
            </p:nvSpPr>
            <p:spPr>
              <a:xfrm>
                <a:off x="6198435" y="5320018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E09E90A-32D5-7161-B0A7-6B2EECE12682}"/>
                  </a:ext>
                </a:extLst>
              </p:cNvPr>
              <p:cNvSpPr/>
              <p:nvPr/>
            </p:nvSpPr>
            <p:spPr>
              <a:xfrm>
                <a:off x="7182685" y="4977118"/>
                <a:ext cx="75100" cy="5935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2043DB8-37D5-5572-AB0D-3854D8D4B37B}"/>
                  </a:ext>
                </a:extLst>
              </p:cNvPr>
              <p:cNvSpPr/>
              <p:nvPr/>
            </p:nvSpPr>
            <p:spPr>
              <a:xfrm>
                <a:off x="5395429" y="4067726"/>
                <a:ext cx="3065273" cy="76038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8C74CEBE-274D-090C-4ACB-67456A319425}"/>
                  </a:ext>
                </a:extLst>
              </p:cNvPr>
              <p:cNvCxnSpPr/>
              <p:nvPr/>
            </p:nvCxnSpPr>
            <p:spPr>
              <a:xfrm flipV="1">
                <a:off x="8528276" y="4066894"/>
                <a:ext cx="0" cy="76038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E2B509B-2C1D-0692-3081-DCAA78D335E6}"/>
                  </a:ext>
                </a:extLst>
              </p:cNvPr>
              <p:cNvSpPr txBox="1"/>
              <p:nvPr/>
            </p:nvSpPr>
            <p:spPr>
              <a:xfrm>
                <a:off x="8516105" y="4274658"/>
                <a:ext cx="11263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5+ </a:t>
                </a:r>
                <a:r>
                  <a:rPr lang="el-GR" dirty="0"/>
                  <a:t>μ</a:t>
                </a:r>
                <a:r>
                  <a:rPr lang="en-US" dirty="0"/>
                  <a:t>m</a:t>
                </a:r>
              </a:p>
              <a:p>
                <a:r>
                  <a:rPr lang="en-US" dirty="0"/>
                  <a:t>Ni coating</a:t>
                </a: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A71E19B-ABA1-6BFC-9929-3802A3F28BA6}"/>
                </a:ext>
              </a:extLst>
            </p:cNvPr>
            <p:cNvSpPr/>
            <p:nvPr/>
          </p:nvSpPr>
          <p:spPr>
            <a:xfrm>
              <a:off x="10366486" y="3474987"/>
              <a:ext cx="475357" cy="39277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0EE6A27-DD54-1480-E432-559F22DE86BE}"/>
                </a:ext>
              </a:extLst>
            </p:cNvPr>
            <p:cNvSpPr txBox="1"/>
            <p:nvPr/>
          </p:nvSpPr>
          <p:spPr>
            <a:xfrm>
              <a:off x="5104269" y="2346059"/>
              <a:ext cx="6921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Step-2: </a:t>
              </a:r>
              <a:r>
                <a:rPr lang="en-US" sz="20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 Electroplating</a:t>
              </a:r>
              <a:endParaRPr lang="el-G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B7B61A5-27F9-C502-8940-F162EFC352B6}"/>
                </a:ext>
              </a:extLst>
            </p:cNvPr>
            <p:cNvSpPr txBox="1"/>
            <p:nvPr/>
          </p:nvSpPr>
          <p:spPr>
            <a:xfrm>
              <a:off x="7679383" y="2969540"/>
              <a:ext cx="3509069" cy="878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u="none" strike="noStrike" baseline="0" dirty="0">
                  <a:solidFill>
                    <a:srgbClr val="000000"/>
                  </a:solidFill>
                </a:rPr>
                <a:t>Anode: </a:t>
              </a:r>
              <a:r>
                <a:rPr lang="el-GR" b="0" i="0" u="none" strike="noStrike" baseline="0" dirty="0">
                  <a:solidFill>
                    <a:srgbClr val="000000"/>
                  </a:solidFill>
                </a:rPr>
                <a:t>𝑁𝑖</a:t>
              </a:r>
              <a:r>
                <a:rPr lang="en-US" b="0" i="0" u="none" strike="noStrike" baseline="30000" dirty="0">
                  <a:solidFill>
                    <a:srgbClr val="000000"/>
                  </a:solidFill>
                </a:rPr>
                <a:t>0 </a:t>
              </a:r>
              <a:r>
                <a:rPr lang="en-US" dirty="0">
                  <a:solidFill>
                    <a:srgbClr val="000000"/>
                  </a:solidFill>
                </a:rPr>
                <a:t>‒ </a:t>
              </a:r>
              <a:r>
                <a:rPr lang="en-US" b="0" i="0" u="none" strike="noStrike" baseline="0" dirty="0">
                  <a:solidFill>
                    <a:srgbClr val="000000"/>
                  </a:solidFill>
                </a:rPr>
                <a:t>e</a:t>
              </a:r>
              <a:r>
                <a:rPr lang="el-GR" b="0" i="0" u="none" strike="noStrike" baseline="30000" dirty="0">
                  <a:solidFill>
                    <a:srgbClr val="000000"/>
                  </a:solidFill>
                </a:rPr>
                <a:t>−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l-GR" b="0" i="0" u="none" strike="noStrike" baseline="0" dirty="0">
                  <a:solidFill>
                    <a:srgbClr val="000000"/>
                  </a:solidFill>
                </a:rPr>
                <a:t>→ 𝑁𝑖</a:t>
              </a:r>
              <a:r>
                <a:rPr lang="el-GR" b="0" i="0" u="none" strike="noStrike" baseline="30000" dirty="0">
                  <a:solidFill>
                    <a:srgbClr val="000000"/>
                  </a:solidFill>
                </a:rPr>
                <a:t>2+</a:t>
              </a:r>
              <a:endParaRPr lang="en-US" b="0" i="0" u="none" strike="noStrike" dirty="0">
                <a:solidFill>
                  <a:srgbClr val="00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b="1" u="none" strike="noStrike" baseline="0" dirty="0">
                  <a:solidFill>
                    <a:srgbClr val="000000"/>
                  </a:solidFill>
                </a:rPr>
                <a:t>Cathode (item): </a:t>
              </a:r>
              <a:r>
                <a:rPr lang="el-GR" b="0" i="0" u="none" strike="noStrike" baseline="0" dirty="0">
                  <a:solidFill>
                    <a:srgbClr val="000000"/>
                  </a:solidFill>
                </a:rPr>
                <a:t>𝑁𝑖</a:t>
              </a:r>
              <a:r>
                <a:rPr lang="el-GR" b="0" i="0" u="none" strike="noStrike" baseline="30000" dirty="0">
                  <a:solidFill>
                    <a:srgbClr val="000000"/>
                  </a:solidFill>
                </a:rPr>
                <a:t>2+</a:t>
              </a:r>
              <a:r>
                <a:rPr lang="en-US" dirty="0">
                  <a:solidFill>
                    <a:srgbClr val="000000"/>
                  </a:solidFill>
                </a:rPr>
                <a:t> + </a:t>
              </a:r>
              <a:r>
                <a:rPr lang="en-US" b="0" i="0" u="none" strike="noStrike" baseline="0" dirty="0">
                  <a:solidFill>
                    <a:srgbClr val="000000"/>
                  </a:solidFill>
                </a:rPr>
                <a:t>e</a:t>
              </a:r>
              <a:r>
                <a:rPr lang="el-GR" b="0" i="0" u="none" strike="noStrike" baseline="30000" dirty="0">
                  <a:solidFill>
                    <a:srgbClr val="000000"/>
                  </a:solidFill>
                </a:rPr>
                <a:t>−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l-GR" b="0" i="0" u="none" strike="noStrike" baseline="0" dirty="0">
                  <a:solidFill>
                    <a:srgbClr val="000000"/>
                  </a:solidFill>
                </a:rPr>
                <a:t>→</a:t>
              </a:r>
              <a:r>
                <a:rPr lang="en-US" b="0" i="0" u="none" strike="noStrike" baseline="0" dirty="0">
                  <a:solidFill>
                    <a:srgbClr val="000000"/>
                  </a:solidFill>
                </a:rPr>
                <a:t> </a:t>
              </a:r>
              <a:r>
                <a:rPr lang="el-GR" b="0" i="0" u="none" strike="noStrike" baseline="0" dirty="0">
                  <a:solidFill>
                    <a:srgbClr val="000000"/>
                  </a:solidFill>
                </a:rPr>
                <a:t>𝑁𝑖</a:t>
              </a:r>
              <a:r>
                <a:rPr lang="en-US" b="0" i="0" u="none" strike="noStrike" baseline="30000" dirty="0">
                  <a:solidFill>
                    <a:srgbClr val="000000"/>
                  </a:solidFill>
                </a:rPr>
                <a:t>0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endParaRPr lang="el-GR" b="0" i="0" u="none" strike="noStrike" baseline="0" dirty="0">
                <a:solidFill>
                  <a:srgbClr val="000000"/>
                </a:solidFill>
              </a:endParaRP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2C21A75-5FB3-E02D-2CAE-19DA02F8CF16}"/>
                </a:ext>
              </a:extLst>
            </p:cNvPr>
            <p:cNvCxnSpPr>
              <a:cxnSpLocks/>
              <a:stCxn id="138" idx="4"/>
            </p:cNvCxnSpPr>
            <p:nvPr/>
          </p:nvCxnSpPr>
          <p:spPr>
            <a:xfrm flipH="1">
              <a:off x="10484625" y="3867758"/>
              <a:ext cx="119540" cy="433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15E69E-9251-4C40-8FA8-DA12E1D64CEE}"/>
              </a:ext>
            </a:extLst>
          </p:cNvPr>
          <p:cNvGrpSpPr/>
          <p:nvPr/>
        </p:nvGrpSpPr>
        <p:grpSpPr>
          <a:xfrm rot="1051754">
            <a:off x="10680582" y="532826"/>
            <a:ext cx="1476419" cy="847012"/>
            <a:chOff x="7313123" y="956331"/>
            <a:chExt cx="1476419" cy="84701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5194781-5FD4-1148-1C3F-FF6D9EC31E44}"/>
                </a:ext>
              </a:extLst>
            </p:cNvPr>
            <p:cNvGrpSpPr/>
            <p:nvPr/>
          </p:nvGrpSpPr>
          <p:grpSpPr>
            <a:xfrm>
              <a:off x="7328654" y="956331"/>
              <a:ext cx="1460888" cy="847012"/>
              <a:chOff x="8512446" y="797719"/>
              <a:chExt cx="1460888" cy="847012"/>
            </a:xfrm>
          </p:grpSpPr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8D4A456C-6894-C312-C620-FDF9AC440894}"/>
                  </a:ext>
                </a:extLst>
              </p:cNvPr>
              <p:cNvSpPr/>
              <p:nvPr/>
            </p:nvSpPr>
            <p:spPr>
              <a:xfrm>
                <a:off x="8512446" y="797719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6" name="Picture 4" descr="267,400+ Approval Icon Stock Illustrations, Royalty-Free Vector Graphics &amp;  Clip Art - iStock | Seal of approval icon, Boss approval icon, Stamp of approval  icon">
                <a:extLst>
                  <a:ext uri="{FF2B5EF4-FFF2-40B4-BE49-F238E27FC236}">
                    <a16:creationId xmlns:a16="http://schemas.microsoft.com/office/drawing/2014/main" id="{5FAF8BDA-5939-D1F6-FD6C-E382B5067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4" t="19495" r="15764" b="20853"/>
              <a:stretch/>
            </p:blipFill>
            <p:spPr bwMode="auto">
              <a:xfrm>
                <a:off x="9582995" y="887100"/>
                <a:ext cx="390339" cy="38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Creative Nano — SbD4Nano">
                <a:extLst>
                  <a:ext uri="{FF2B5EF4-FFF2-40B4-BE49-F238E27FC236}">
                    <a16:creationId xmlns:a16="http://schemas.microsoft.com/office/drawing/2014/main" id="{408D099C-ABFF-2B62-F063-B3F9A7667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9" t="23025" r="18289" b="20442"/>
              <a:stretch/>
            </p:blipFill>
            <p:spPr bwMode="auto">
              <a:xfrm>
                <a:off x="8628897" y="1090409"/>
                <a:ext cx="986366" cy="530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C050E6-AB03-DA67-1F8E-D9D9DCA243A7}"/>
                </a:ext>
              </a:extLst>
            </p:cNvPr>
            <p:cNvSpPr txBox="1"/>
            <p:nvPr/>
          </p:nvSpPr>
          <p:spPr>
            <a:xfrm>
              <a:off x="7313123" y="957371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by</a:t>
              </a:r>
              <a:endParaRPr lang="el-GR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1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2F8AB-6F3A-00FF-31CE-51CE5E016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FE47C0-6B32-BEBF-1C3C-E77A2632EFAB}"/>
              </a:ext>
            </a:extLst>
          </p:cNvPr>
          <p:cNvSpPr/>
          <p:nvPr/>
        </p:nvSpPr>
        <p:spPr>
          <a:xfrm>
            <a:off x="787400" y="2095500"/>
            <a:ext cx="11404600" cy="1333500"/>
          </a:xfrm>
          <a:prstGeom prst="rect">
            <a:avLst/>
          </a:prstGeom>
          <a:gradFill flip="none" rotWithShape="1">
            <a:gsLst>
              <a:gs pos="0">
                <a:srgbClr val="3E7A47"/>
              </a:gs>
              <a:gs pos="100000">
                <a:srgbClr val="2785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Modeling Etching Technology</a:t>
            </a:r>
            <a:endParaRPr lang="el-GR" sz="35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9E0338-1EB4-A1AC-DBD3-EC58F30DBF0B}"/>
              </a:ext>
            </a:extLst>
          </p:cNvPr>
          <p:cNvGrpSpPr/>
          <p:nvPr/>
        </p:nvGrpSpPr>
        <p:grpSpPr>
          <a:xfrm>
            <a:off x="5197180" y="4428473"/>
            <a:ext cx="2899528" cy="1800877"/>
            <a:chOff x="8478507" y="953607"/>
            <a:chExt cx="1489276" cy="9249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8F9505-7B8E-3C68-D02B-A333EFC93D0A}"/>
                </a:ext>
              </a:extLst>
            </p:cNvPr>
            <p:cNvGrpSpPr/>
            <p:nvPr/>
          </p:nvGrpSpPr>
          <p:grpSpPr>
            <a:xfrm>
              <a:off x="8478507" y="953607"/>
              <a:ext cx="1323006" cy="847012"/>
              <a:chOff x="7328654" y="956331"/>
              <a:chExt cx="1323006" cy="847012"/>
            </a:xfrm>
          </p:grpSpPr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3B81BDA1-39E0-6E15-62CA-8EA2A6B62312}"/>
                  </a:ext>
                </a:extLst>
              </p:cNvPr>
              <p:cNvSpPr/>
              <p:nvPr/>
            </p:nvSpPr>
            <p:spPr>
              <a:xfrm>
                <a:off x="7328654" y="956331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672938-7B07-825A-0836-377CFB8B2EFD}"/>
                  </a:ext>
                </a:extLst>
              </p:cNvPr>
              <p:cNvSpPr txBox="1"/>
              <p:nvPr/>
            </p:nvSpPr>
            <p:spPr>
              <a:xfrm>
                <a:off x="7404741" y="986471"/>
                <a:ext cx="1170831" cy="189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Decision Support Tools</a:t>
                </a:r>
                <a:endParaRPr lang="el-GR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050" name="Picture 2" descr="EXELISIS PC (EXEL) - NanoPAT">
              <a:extLst>
                <a:ext uri="{FF2B5EF4-FFF2-40B4-BE49-F238E27FC236}">
                  <a16:creationId xmlns:a16="http://schemas.microsoft.com/office/drawing/2014/main" id="{CCEAD1D3-9298-2F42-B256-CF6524550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368" y="1200867"/>
              <a:ext cx="568841" cy="56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3d modeling - Free edit tools icons">
              <a:extLst>
                <a:ext uri="{FF2B5EF4-FFF2-40B4-BE49-F238E27FC236}">
                  <a16:creationId xmlns:a16="http://schemas.microsoft.com/office/drawing/2014/main" id="{0BB74BCF-55FD-DC6F-2AD7-594120070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9939" y="1500742"/>
              <a:ext cx="377844" cy="37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9CBDC11-5362-547E-1D4F-37825C96D525}"/>
              </a:ext>
            </a:extLst>
          </p:cNvPr>
          <p:cNvSpPr txBox="1"/>
          <p:nvPr/>
        </p:nvSpPr>
        <p:spPr>
          <a:xfrm>
            <a:off x="4877141" y="3731732"/>
            <a:ext cx="3119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Lab to Computer</a:t>
            </a:r>
            <a:endParaRPr lang="el-GR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8DB6D7-462D-B232-4052-D0663577B231}"/>
              </a:ext>
            </a:extLst>
          </p:cNvPr>
          <p:cNvGrpSpPr/>
          <p:nvPr/>
        </p:nvGrpSpPr>
        <p:grpSpPr>
          <a:xfrm rot="1051754">
            <a:off x="10680582" y="532826"/>
            <a:ext cx="1476419" cy="847012"/>
            <a:chOff x="7313123" y="956331"/>
            <a:chExt cx="1476419" cy="84701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6A29B6-1C7F-CA1B-9DC4-2CEF4C71CC8B}"/>
                </a:ext>
              </a:extLst>
            </p:cNvPr>
            <p:cNvGrpSpPr/>
            <p:nvPr/>
          </p:nvGrpSpPr>
          <p:grpSpPr>
            <a:xfrm>
              <a:off x="7328654" y="956331"/>
              <a:ext cx="1460888" cy="847012"/>
              <a:chOff x="8512446" y="797719"/>
              <a:chExt cx="1460888" cy="847012"/>
            </a:xfrm>
          </p:grpSpPr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6B98A5E4-A323-6DAD-C2F4-D9EC9D337E07}"/>
                  </a:ext>
                </a:extLst>
              </p:cNvPr>
              <p:cNvSpPr/>
              <p:nvPr/>
            </p:nvSpPr>
            <p:spPr>
              <a:xfrm>
                <a:off x="8512446" y="797719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6" name="Picture 4" descr="267,400+ Approval Icon Stock Illustrations, Royalty-Free Vector Graphics &amp;  Clip Art - iStock | Seal of approval icon, Boss approval icon, Stamp of approval  icon">
                <a:extLst>
                  <a:ext uri="{FF2B5EF4-FFF2-40B4-BE49-F238E27FC236}">
                    <a16:creationId xmlns:a16="http://schemas.microsoft.com/office/drawing/2014/main" id="{734CBAC9-5263-2895-7C31-0B0899F0B7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4" t="19495" r="15764" b="20853"/>
              <a:stretch/>
            </p:blipFill>
            <p:spPr bwMode="auto">
              <a:xfrm>
                <a:off x="9582995" y="887100"/>
                <a:ext cx="390339" cy="38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Creative Nano — SbD4Nano">
                <a:extLst>
                  <a:ext uri="{FF2B5EF4-FFF2-40B4-BE49-F238E27FC236}">
                    <a16:creationId xmlns:a16="http://schemas.microsoft.com/office/drawing/2014/main" id="{AF857D63-E420-0F9F-9F61-0203FC432C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9" t="23025" r="18289" b="20442"/>
              <a:stretch/>
            </p:blipFill>
            <p:spPr bwMode="auto">
              <a:xfrm>
                <a:off x="8628897" y="1090409"/>
                <a:ext cx="986366" cy="530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FE209-5370-8938-2521-B683FF1E5E06}"/>
                </a:ext>
              </a:extLst>
            </p:cNvPr>
            <p:cNvSpPr txBox="1"/>
            <p:nvPr/>
          </p:nvSpPr>
          <p:spPr>
            <a:xfrm>
              <a:off x="7313123" y="957371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by</a:t>
              </a:r>
              <a:endParaRPr lang="el-GR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46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AF5AC-AEB4-23AF-0C1C-E7FBE3C6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D79859D8-A771-F156-CA26-4A95DC8277C1}"/>
              </a:ext>
            </a:extLst>
          </p:cNvPr>
          <p:cNvSpPr/>
          <p:nvPr/>
        </p:nvSpPr>
        <p:spPr>
          <a:xfrm>
            <a:off x="1412568" y="2258068"/>
            <a:ext cx="2917250" cy="2310161"/>
          </a:xfrm>
          <a:prstGeom prst="homePlate">
            <a:avLst>
              <a:gd name="adj" fmla="val 353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F86737-A35B-DB40-BA06-856A366BB770}"/>
              </a:ext>
            </a:extLst>
          </p:cNvPr>
          <p:cNvSpPr txBox="1"/>
          <p:nvPr/>
        </p:nvSpPr>
        <p:spPr>
          <a:xfrm>
            <a:off x="1644339" y="2738382"/>
            <a:ext cx="2780066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User-defined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Items characteristics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Specifications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4DF5AF-A9E7-CC2D-3C8F-2917FC166798}"/>
              </a:ext>
            </a:extLst>
          </p:cNvPr>
          <p:cNvSpPr txBox="1"/>
          <p:nvPr/>
        </p:nvSpPr>
        <p:spPr>
          <a:xfrm>
            <a:off x="1412568" y="2269807"/>
            <a:ext cx="2214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</a:t>
            </a: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4AA13B-524A-42C3-8666-1563E09905F4}"/>
              </a:ext>
            </a:extLst>
          </p:cNvPr>
          <p:cNvSpPr txBox="1"/>
          <p:nvPr/>
        </p:nvSpPr>
        <p:spPr>
          <a:xfrm>
            <a:off x="656059" y="635127"/>
            <a:ext cx="494823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Support Tool (DST)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9263E7C-1DB7-7846-6ED3-8DE669B955C2}"/>
              </a:ext>
            </a:extLst>
          </p:cNvPr>
          <p:cNvSpPr/>
          <p:nvPr/>
        </p:nvSpPr>
        <p:spPr>
          <a:xfrm>
            <a:off x="1412567" y="1703169"/>
            <a:ext cx="9928805" cy="400110"/>
          </a:xfrm>
          <a:prstGeom prst="rect">
            <a:avLst/>
          </a:prstGeom>
          <a:gradFill flip="none" rotWithShape="1">
            <a:gsLst>
              <a:gs pos="0">
                <a:srgbClr val="3E7A47"/>
              </a:gs>
              <a:gs pos="100000">
                <a:srgbClr val="2785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Etching Technology</a:t>
            </a:r>
            <a:endParaRPr lang="el-GR" sz="25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DCABB-EEA9-C380-A305-67B94709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18" t="-1133" r="26123"/>
          <a:stretch/>
        </p:blipFill>
        <p:spPr>
          <a:xfrm>
            <a:off x="1368588" y="5248784"/>
            <a:ext cx="1081591" cy="890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AD3E8-30D9-BD0D-F962-BB3C55D19BAD}"/>
              </a:ext>
            </a:extLst>
          </p:cNvPr>
          <p:cNvSpPr txBox="1"/>
          <p:nvPr/>
        </p:nvSpPr>
        <p:spPr>
          <a:xfrm>
            <a:off x="1242763" y="4626352"/>
            <a:ext cx="128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Automotive</a:t>
            </a:r>
          </a:p>
          <a:p>
            <a:pPr algn="r"/>
            <a:r>
              <a:rPr lang="en-US" dirty="0"/>
              <a:t>equipment</a:t>
            </a:r>
            <a:endParaRPr lang="el-GR" dirty="0"/>
          </a:p>
        </p:txBody>
      </p:sp>
      <p:pic>
        <p:nvPicPr>
          <p:cNvPr id="8194" name="Picture 2" descr="High Adhesion Vector Information Sign Stock Illustration - Download Image  Now - Icon Symbol, Vector, Sticker - iStock">
            <a:extLst>
              <a:ext uri="{FF2B5EF4-FFF2-40B4-BE49-F238E27FC236}">
                <a16:creationId xmlns:a16="http://schemas.microsoft.com/office/drawing/2014/main" id="{E636F39B-F9C8-70B7-2F8F-95AE24AFF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55004" r="57927" b="5366"/>
          <a:stretch/>
        </p:blipFill>
        <p:spPr bwMode="auto">
          <a:xfrm>
            <a:off x="2707958" y="4609144"/>
            <a:ext cx="940902" cy="10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489D-544C-0730-D51B-B6381D8C45DD}"/>
              </a:ext>
            </a:extLst>
          </p:cNvPr>
          <p:cNvSpPr txBox="1"/>
          <p:nvPr/>
        </p:nvSpPr>
        <p:spPr>
          <a:xfrm>
            <a:off x="2802849" y="5719259"/>
            <a:ext cx="77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MPa</a:t>
            </a:r>
            <a:endParaRPr lang="el-G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5F5456-C154-AC79-846D-071B0178CD81}"/>
              </a:ext>
            </a:extLst>
          </p:cNvPr>
          <p:cNvGrpSpPr/>
          <p:nvPr/>
        </p:nvGrpSpPr>
        <p:grpSpPr>
          <a:xfrm>
            <a:off x="4286216" y="2250926"/>
            <a:ext cx="3425944" cy="3955144"/>
            <a:chOff x="4286216" y="2250926"/>
            <a:chExt cx="3425944" cy="3955144"/>
          </a:xfrm>
        </p:grpSpPr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AC8112AB-2B7C-E179-AAB9-8A526D619CE7}"/>
                </a:ext>
              </a:extLst>
            </p:cNvPr>
            <p:cNvSpPr/>
            <p:nvPr/>
          </p:nvSpPr>
          <p:spPr>
            <a:xfrm>
              <a:off x="4794910" y="2258068"/>
              <a:ext cx="2917250" cy="2299694"/>
            </a:xfrm>
            <a:prstGeom prst="homePlate">
              <a:avLst>
                <a:gd name="adj" fmla="val 3530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9CDBEC-B533-A0BB-EB37-294CCFFC526C}"/>
                </a:ext>
              </a:extLst>
            </p:cNvPr>
            <p:cNvSpPr txBox="1"/>
            <p:nvPr/>
          </p:nvSpPr>
          <p:spPr>
            <a:xfrm>
              <a:off x="4809147" y="2250926"/>
              <a:ext cx="214806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DST</a:t>
              </a:r>
              <a:endParaRPr lang="el-G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9B3890-64E3-B2F9-937C-AD9F9305E555}"/>
                </a:ext>
              </a:extLst>
            </p:cNvPr>
            <p:cNvSpPr txBox="1"/>
            <p:nvPr/>
          </p:nvSpPr>
          <p:spPr>
            <a:xfrm>
              <a:off x="4817953" y="2740775"/>
              <a:ext cx="273947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b="1" dirty="0"/>
                <a:t>Property</a:t>
              </a:r>
              <a:r>
                <a:rPr lang="en-US" dirty="0"/>
                <a:t> models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b="1" dirty="0"/>
                <a:t>Unit</a:t>
              </a:r>
              <a:r>
                <a:rPr lang="en-US" dirty="0"/>
                <a:t> operation models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dirty="0"/>
                <a:t>Process </a:t>
              </a:r>
              <a:r>
                <a:rPr lang="en-US" b="1" dirty="0"/>
                <a:t>Optimization</a:t>
              </a:r>
              <a:r>
                <a:rPr lang="en-US" dirty="0"/>
                <a:t> </a:t>
              </a:r>
              <a:endParaRPr lang="el-GR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8A6A894-8D7C-0171-4A64-338DF4EA7362}"/>
                </a:ext>
              </a:extLst>
            </p:cNvPr>
            <p:cNvGrpSpPr/>
            <p:nvPr/>
          </p:nvGrpSpPr>
          <p:grpSpPr>
            <a:xfrm>
              <a:off x="5419103" y="3711472"/>
              <a:ext cx="1566832" cy="751331"/>
              <a:chOff x="1429402" y="2573827"/>
              <a:chExt cx="1429960" cy="68569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E23912E-974D-41ED-6D0E-E73E2E86D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0000"/>
              </a:blip>
              <a:stretch>
                <a:fillRect/>
              </a:stretch>
            </p:blipFill>
            <p:spPr>
              <a:xfrm>
                <a:off x="1429402" y="2573827"/>
                <a:ext cx="1429960" cy="685698"/>
              </a:xfrm>
              <a:prstGeom prst="rect">
                <a:avLst/>
              </a:prstGeom>
            </p:spPr>
          </p:pic>
          <p:pic>
            <p:nvPicPr>
              <p:cNvPr id="43" name="Picture 2" descr="PVZ Gears | Complete Gear Design &amp; Analysis Solutions">
                <a:extLst>
                  <a:ext uri="{FF2B5EF4-FFF2-40B4-BE49-F238E27FC236}">
                    <a16:creationId xmlns:a16="http://schemas.microsoft.com/office/drawing/2014/main" id="{B6BEE77C-B71C-DB13-89B6-4C1990A643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BFDFC"/>
                  </a:clrFrom>
                  <a:clrTo>
                    <a:srgbClr val="FBFDFC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37" y="2663637"/>
                <a:ext cx="621481" cy="553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Graphic 44" descr="Database outline">
              <a:extLst>
                <a:ext uri="{FF2B5EF4-FFF2-40B4-BE49-F238E27FC236}">
                  <a16:creationId xmlns:a16="http://schemas.microsoft.com/office/drawing/2014/main" id="{7CCACDC8-25DC-AA80-9763-120292E85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36397" y="3753190"/>
              <a:ext cx="667894" cy="667894"/>
            </a:xfrm>
            <a:prstGeom prst="rect">
              <a:avLst/>
            </a:prstGeom>
          </p:spPr>
        </p:pic>
        <p:pic>
          <p:nvPicPr>
            <p:cNvPr id="8196" name="Picture 4" descr="Design, model, modeling, modelling, business, graphic, tool icon - Download  on Iconfinder">
              <a:extLst>
                <a:ext uri="{FF2B5EF4-FFF2-40B4-BE49-F238E27FC236}">
                  <a16:creationId xmlns:a16="http://schemas.microsoft.com/office/drawing/2014/main" id="{571770C8-4B18-D1E2-624C-BB666F33B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544" y="4514859"/>
              <a:ext cx="1691211" cy="169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17998715-C3DE-C77C-9F4F-924F1BFFBA09}"/>
                </a:ext>
              </a:extLst>
            </p:cNvPr>
            <p:cNvSpPr/>
            <p:nvPr/>
          </p:nvSpPr>
          <p:spPr>
            <a:xfrm rot="16200000">
              <a:off x="4311282" y="4961615"/>
              <a:ext cx="573526" cy="623658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101221-B1E9-B810-4B27-6228BD6BFE6D}"/>
              </a:ext>
            </a:extLst>
          </p:cNvPr>
          <p:cNvGrpSpPr/>
          <p:nvPr/>
        </p:nvGrpSpPr>
        <p:grpSpPr>
          <a:xfrm>
            <a:off x="7464058" y="2250926"/>
            <a:ext cx="3877314" cy="3980990"/>
            <a:chOff x="7464058" y="2250926"/>
            <a:chExt cx="3877314" cy="3980990"/>
          </a:xfrm>
        </p:grpSpPr>
        <p:sp>
          <p:nvSpPr>
            <p:cNvPr id="37" name="Rectangle: Diagonal Corners Snipped 36">
              <a:extLst>
                <a:ext uri="{FF2B5EF4-FFF2-40B4-BE49-F238E27FC236}">
                  <a16:creationId xmlns:a16="http://schemas.microsoft.com/office/drawing/2014/main" id="{6470630A-2C4F-96C5-9282-E5E51151E73A}"/>
                </a:ext>
              </a:extLst>
            </p:cNvPr>
            <p:cNvSpPr/>
            <p:nvPr/>
          </p:nvSpPr>
          <p:spPr>
            <a:xfrm>
              <a:off x="8185483" y="2258068"/>
              <a:ext cx="3155889" cy="2310161"/>
            </a:xfrm>
            <a:prstGeom prst="snip2DiagRect">
              <a:avLst>
                <a:gd name="adj1" fmla="val 0"/>
                <a:gd name="adj2" fmla="val 2192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8288" lvl="1" indent="-268288">
                <a:buFont typeface="Wingdings" panose="05000000000000000000" pitchFamily="2" charset="2"/>
                <a:buChar char="ü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54DBB9-48AD-8453-C518-93C1181DB3ED}"/>
                </a:ext>
              </a:extLst>
            </p:cNvPr>
            <p:cNvSpPr txBox="1"/>
            <p:nvPr/>
          </p:nvSpPr>
          <p:spPr>
            <a:xfrm>
              <a:off x="8560367" y="2739936"/>
              <a:ext cx="278100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8288" lvl="1" indent="-268288">
                <a:buFont typeface="Wingdings" panose="05000000000000000000" pitchFamily="2" charset="2"/>
                <a:buChar char="ü"/>
              </a:pPr>
              <a:r>
                <a:rPr lang="en-US" b="1" dirty="0"/>
                <a:t>Concentrations</a:t>
              </a:r>
            </a:p>
            <a:p>
              <a:pPr marL="268288" lvl="1" indent="-268288">
                <a:buFont typeface="Wingdings" panose="05000000000000000000" pitchFamily="2" charset="2"/>
                <a:buChar char="ü"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Dilution rates</a:t>
              </a:r>
            </a:p>
            <a:p>
              <a:pPr marL="268288" lvl="1" indent="-268288">
                <a:buFont typeface="Wingdings" panose="05000000000000000000" pitchFamily="2" charset="2"/>
                <a:buChar char="ü"/>
              </a:pPr>
              <a:r>
                <a:rPr lang="en-US" b="1" dirty="0"/>
                <a:t>Operating times</a:t>
              </a:r>
            </a:p>
            <a:p>
              <a:pPr marL="268288" lvl="1" indent="-268288">
                <a:buFont typeface="Wingdings" panose="05000000000000000000" pitchFamily="2" charset="2"/>
                <a:buChar char="ü"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Volumes</a:t>
              </a:r>
            </a:p>
            <a:p>
              <a:pPr marL="268288" lvl="1" indent="-268288">
                <a:buFont typeface="Wingdings" panose="05000000000000000000" pitchFamily="2" charset="2"/>
                <a:buChar char="ü"/>
              </a:pPr>
              <a:r>
                <a:rPr lang="en-US" b="1" dirty="0"/>
                <a:t>Operating conditions</a:t>
              </a:r>
            </a:p>
            <a:p>
              <a:pPr marL="268288" lvl="1" indent="-268288">
                <a:buFont typeface="Wingdings" panose="05000000000000000000" pitchFamily="2" charset="2"/>
                <a:buChar char="ü"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Achieved Specifications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F25BF8-FBD6-A0EB-F01F-F3A26333C006}"/>
                </a:ext>
              </a:extLst>
            </p:cNvPr>
            <p:cNvSpPr txBox="1"/>
            <p:nvPr/>
          </p:nvSpPr>
          <p:spPr>
            <a:xfrm>
              <a:off x="8201242" y="2250926"/>
              <a:ext cx="290210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Outputs</a:t>
              </a:r>
            </a:p>
          </p:txBody>
        </p:sp>
        <p:pic>
          <p:nvPicPr>
            <p:cNvPr id="8200" name="Picture 8" descr="Galvanic Bath Icon - Free Download Industry Icons | IconScout">
              <a:extLst>
                <a:ext uri="{FF2B5EF4-FFF2-40B4-BE49-F238E27FC236}">
                  <a16:creationId xmlns:a16="http://schemas.microsoft.com/office/drawing/2014/main" id="{4949B33C-C394-62D9-1CF9-3E2CD9E93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4601" y="4806069"/>
              <a:ext cx="1425847" cy="1425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Biotechnology, chemical adding, water chemical, water chemistry, water  purification, water treatment icon - Download on Iconfinder">
              <a:extLst>
                <a:ext uri="{FF2B5EF4-FFF2-40B4-BE49-F238E27FC236}">
                  <a16:creationId xmlns:a16="http://schemas.microsoft.com/office/drawing/2014/main" id="{EB3A868B-4497-E835-9775-A671846AF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132" y="4626352"/>
              <a:ext cx="1194737" cy="119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5952FAB3-283B-B54C-6FD3-301134E726D2}"/>
                </a:ext>
              </a:extLst>
            </p:cNvPr>
            <p:cNvSpPr/>
            <p:nvPr/>
          </p:nvSpPr>
          <p:spPr>
            <a:xfrm rot="16200000">
              <a:off x="7489124" y="4961615"/>
              <a:ext cx="573526" cy="623658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811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7B332-0D99-2A34-D91B-DB21C92B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B570BCCE-793D-8609-FBF1-6F1E6585ED1D}"/>
              </a:ext>
            </a:extLst>
          </p:cNvPr>
          <p:cNvSpPr/>
          <p:nvPr/>
        </p:nvSpPr>
        <p:spPr>
          <a:xfrm>
            <a:off x="398071" y="1376940"/>
            <a:ext cx="9675569" cy="1223776"/>
          </a:xfrm>
          <a:prstGeom prst="horizontalScroll">
            <a:avLst>
              <a:gd name="adj" fmla="val 902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 with: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23C307-6D04-C580-BA85-0273E735E8A7}"/>
              </a:ext>
            </a:extLst>
          </p:cNvPr>
          <p:cNvSpPr txBox="1"/>
          <p:nvPr/>
        </p:nvSpPr>
        <p:spPr>
          <a:xfrm>
            <a:off x="9148150" y="1271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21CCCB-5B16-0BB2-35F3-93A973CF28DA}"/>
              </a:ext>
            </a:extLst>
          </p:cNvPr>
          <p:cNvSpPr txBox="1"/>
          <p:nvPr/>
        </p:nvSpPr>
        <p:spPr>
          <a:xfrm>
            <a:off x="591913" y="596054"/>
            <a:ext cx="584779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Support Tool – Background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74BFB9-05BC-1268-6CC5-D3FF6DFD0DAD}"/>
              </a:ext>
            </a:extLst>
          </p:cNvPr>
          <p:cNvGrpSpPr/>
          <p:nvPr/>
        </p:nvGrpSpPr>
        <p:grpSpPr>
          <a:xfrm>
            <a:off x="591914" y="2435167"/>
            <a:ext cx="3342105" cy="1465624"/>
            <a:chOff x="591914" y="2435167"/>
            <a:chExt cx="3342105" cy="1465624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98795BEE-E4CE-2618-643A-DA354D4D0345}"/>
                </a:ext>
              </a:extLst>
            </p:cNvPr>
            <p:cNvSpPr/>
            <p:nvPr/>
          </p:nvSpPr>
          <p:spPr>
            <a:xfrm>
              <a:off x="591914" y="2435167"/>
              <a:ext cx="485433" cy="146562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5E6F0E-4298-96D4-2027-C33D8D5A0B01}"/>
                </a:ext>
              </a:extLst>
            </p:cNvPr>
            <p:cNvSpPr txBox="1"/>
            <p:nvPr/>
          </p:nvSpPr>
          <p:spPr>
            <a:xfrm>
              <a:off x="1077347" y="2691990"/>
              <a:ext cx="1890261" cy="792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1600" b="1" dirty="0"/>
                <a:t>f (</a:t>
              </a:r>
              <a:r>
                <a:rPr lang="en-US" sz="1600" i="1" dirty="0"/>
                <a:t>x1,x2,x3,…,</a:t>
              </a:r>
              <a:r>
                <a:rPr lang="en-US" sz="1600" i="1" dirty="0" err="1"/>
                <a:t>xN</a:t>
              </a:r>
              <a:r>
                <a:rPr lang="en-US" sz="1600" b="1" dirty="0"/>
                <a:t>)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1600" b="1" dirty="0"/>
                <a:t>g (</a:t>
              </a:r>
              <a:r>
                <a:rPr lang="en-US" sz="1600" i="1" dirty="0"/>
                <a:t>x1,x2,x3,…,</a:t>
              </a:r>
              <a:r>
                <a:rPr lang="en-US" sz="1600" i="1" dirty="0" err="1"/>
                <a:t>xN</a:t>
              </a:r>
              <a:r>
                <a:rPr lang="en-US" sz="1600" b="1" dirty="0"/>
                <a:t>)</a:t>
              </a:r>
            </a:p>
          </p:txBody>
        </p:sp>
        <p:pic>
          <p:nvPicPr>
            <p:cNvPr id="35" name="Picture 4" descr="Design, model, modeling, modelling, business, graphic, tool icon - Download  on Iconfinder">
              <a:extLst>
                <a:ext uri="{FF2B5EF4-FFF2-40B4-BE49-F238E27FC236}">
                  <a16:creationId xmlns:a16="http://schemas.microsoft.com/office/drawing/2014/main" id="{0D609AD7-3F7A-7E6E-617C-BA3D3F6F35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3" t="11359" r="9115" b="11673"/>
            <a:stretch/>
          </p:blipFill>
          <p:spPr bwMode="auto">
            <a:xfrm>
              <a:off x="2972062" y="2647154"/>
              <a:ext cx="961957" cy="89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D141B97-F985-DFE9-50C3-739DE25E652B}"/>
              </a:ext>
            </a:extLst>
          </p:cNvPr>
          <p:cNvSpPr txBox="1"/>
          <p:nvPr/>
        </p:nvSpPr>
        <p:spPr>
          <a:xfrm>
            <a:off x="1751176" y="1620330"/>
            <a:ext cx="2883327" cy="783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database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2F4EC9-4EDE-D8DE-8AEB-58306384D497}"/>
              </a:ext>
            </a:extLst>
          </p:cNvPr>
          <p:cNvSpPr txBox="1"/>
          <p:nvPr/>
        </p:nvSpPr>
        <p:spPr>
          <a:xfrm>
            <a:off x="4714213" y="1618470"/>
            <a:ext cx="5325059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Specifications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(Contact Angel, Adhesion, Thickness)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BEC7DF-77BE-8E82-2D58-1BBFD264075C}"/>
              </a:ext>
            </a:extLst>
          </p:cNvPr>
          <p:cNvGrpSpPr/>
          <p:nvPr/>
        </p:nvGrpSpPr>
        <p:grpSpPr>
          <a:xfrm>
            <a:off x="344923" y="2973607"/>
            <a:ext cx="10808846" cy="3115221"/>
            <a:chOff x="344923" y="2973607"/>
            <a:chExt cx="10808846" cy="31152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89E63F-75B6-C531-B4C6-4AE554D2C456}"/>
                </a:ext>
              </a:extLst>
            </p:cNvPr>
            <p:cNvSpPr txBox="1"/>
            <p:nvPr/>
          </p:nvSpPr>
          <p:spPr>
            <a:xfrm>
              <a:off x="6329446" y="3420511"/>
              <a:ext cx="20486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Mass Balances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Kinetics</a:t>
              </a:r>
              <a:endParaRPr lang="el-GR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Electrochemistry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0B16E6-1CF2-3C5A-4869-D18F069A267D}"/>
                </a:ext>
              </a:extLst>
            </p:cNvPr>
            <p:cNvSpPr txBox="1"/>
            <p:nvPr/>
          </p:nvSpPr>
          <p:spPr>
            <a:xfrm>
              <a:off x="5323632" y="5002690"/>
              <a:ext cx="35309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Unconventional data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Combinatorial insights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Operating conditions </a:t>
              </a:r>
              <a:r>
                <a:rPr lang="en-US" dirty="0">
                  <a:sym typeface="Wingdings" panose="05000000000000000000" pitchFamily="2" charset="2"/>
                </a:rPr>
                <a:t> Outputs</a:t>
              </a:r>
              <a:endParaRPr lang="el-GR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FAD69A-5071-B659-9B90-11D1BDE079B7}"/>
                </a:ext>
              </a:extLst>
            </p:cNvPr>
            <p:cNvCxnSpPr>
              <a:cxnSpLocks/>
            </p:cNvCxnSpPr>
            <p:nvPr/>
          </p:nvCxnSpPr>
          <p:spPr>
            <a:xfrm>
              <a:off x="2058513" y="4343841"/>
              <a:ext cx="6402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561561-C4A9-45E2-C428-4AE5124112F0}"/>
                </a:ext>
              </a:extLst>
            </p:cNvPr>
            <p:cNvCxnSpPr>
              <a:cxnSpLocks/>
            </p:cNvCxnSpPr>
            <p:nvPr/>
          </p:nvCxnSpPr>
          <p:spPr>
            <a:xfrm>
              <a:off x="2438620" y="5966111"/>
              <a:ext cx="65542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718BF6B-1F0C-8C08-253E-1B93A4C02D3E}"/>
                </a:ext>
              </a:extLst>
            </p:cNvPr>
            <p:cNvSpPr/>
            <p:nvPr/>
          </p:nvSpPr>
          <p:spPr>
            <a:xfrm>
              <a:off x="344923" y="4242698"/>
              <a:ext cx="2573375" cy="540073"/>
            </a:xfrm>
            <a:prstGeom prst="roundRect">
              <a:avLst/>
            </a:prstGeom>
            <a:solidFill>
              <a:srgbClr val="00748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State of the Art Models</a:t>
              </a:r>
              <a:endParaRPr lang="el-GR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3948BC6-138D-DB5B-3B6A-E82DF5351A6B}"/>
                </a:ext>
              </a:extLst>
            </p:cNvPr>
            <p:cNvSpPr/>
            <p:nvPr/>
          </p:nvSpPr>
          <p:spPr>
            <a:xfrm>
              <a:off x="344923" y="5536436"/>
              <a:ext cx="2573375" cy="540073"/>
            </a:xfrm>
            <a:prstGeom prst="roundRect">
              <a:avLst/>
            </a:prstGeom>
            <a:solidFill>
              <a:srgbClr val="3E7A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Regression Models</a:t>
              </a:r>
              <a:endParaRPr lang="el-GR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C9F2850-9640-02C5-A297-10F4F2299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24775" y="4596767"/>
              <a:ext cx="2228994" cy="149206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D7D2DD6-21E3-BEA8-8B84-2147BA7E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78084" y="2973607"/>
              <a:ext cx="2411250" cy="1492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2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765E6-DA23-9092-C4ED-10AA1B0EB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35FCE9-8CEB-9B3A-351F-6023B93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Etching stage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46139-677F-A6D3-72D8-E2D6E334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464"/>
          <a:stretch/>
        </p:blipFill>
        <p:spPr>
          <a:xfrm>
            <a:off x="4833693" y="3885396"/>
            <a:ext cx="2690099" cy="19317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0B4852A1-2919-6F0D-59C4-0F22F3EA6AFD}"/>
              </a:ext>
            </a:extLst>
          </p:cNvPr>
          <p:cNvGrpSpPr/>
          <p:nvPr/>
        </p:nvGrpSpPr>
        <p:grpSpPr>
          <a:xfrm>
            <a:off x="4842453" y="3894116"/>
            <a:ext cx="663887" cy="991625"/>
            <a:chOff x="4842453" y="3894116"/>
            <a:chExt cx="663887" cy="991625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922F64-71E6-9826-0301-35C8051CA0CC}"/>
                </a:ext>
              </a:extLst>
            </p:cNvPr>
            <p:cNvSpPr/>
            <p:nvPr/>
          </p:nvSpPr>
          <p:spPr>
            <a:xfrm>
              <a:off x="5155626" y="4783859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E1D10A2-E44D-D792-B34E-8557C05AE243}"/>
                </a:ext>
              </a:extLst>
            </p:cNvPr>
            <p:cNvSpPr/>
            <p:nvPr/>
          </p:nvSpPr>
          <p:spPr>
            <a:xfrm>
              <a:off x="5017777" y="4681977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7CF0356-1EE0-BE53-7F37-0E329CD51471}"/>
                </a:ext>
              </a:extLst>
            </p:cNvPr>
            <p:cNvSpPr/>
            <p:nvPr/>
          </p:nvSpPr>
          <p:spPr>
            <a:xfrm>
              <a:off x="4915549" y="4455963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EFECD9D-365B-0086-AC69-040A842E0410}"/>
                </a:ext>
              </a:extLst>
            </p:cNvPr>
            <p:cNvSpPr/>
            <p:nvPr/>
          </p:nvSpPr>
          <p:spPr>
            <a:xfrm>
              <a:off x="5033409" y="4221216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295AB7C-6332-EFA7-BC37-FEF0DE81B995}"/>
                </a:ext>
              </a:extLst>
            </p:cNvPr>
            <p:cNvSpPr/>
            <p:nvPr/>
          </p:nvSpPr>
          <p:spPr>
            <a:xfrm>
              <a:off x="5064632" y="3903757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043C43D-FBAF-8476-76FC-2A966D02DB03}"/>
                </a:ext>
              </a:extLst>
            </p:cNvPr>
            <p:cNvSpPr/>
            <p:nvPr/>
          </p:nvSpPr>
          <p:spPr>
            <a:xfrm>
              <a:off x="4893567" y="3894116"/>
              <a:ext cx="146192" cy="14569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E96B0FA-7714-8B9B-04A9-504CE5BC5716}"/>
                </a:ext>
              </a:extLst>
            </p:cNvPr>
            <p:cNvSpPr/>
            <p:nvPr/>
          </p:nvSpPr>
          <p:spPr>
            <a:xfrm>
              <a:off x="4842453" y="4247778"/>
              <a:ext cx="146192" cy="14569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3B44CE5-72C2-A7ED-587C-6FB7B9D6C165}"/>
                </a:ext>
              </a:extLst>
            </p:cNvPr>
            <p:cNvSpPr/>
            <p:nvPr/>
          </p:nvSpPr>
          <p:spPr>
            <a:xfrm>
              <a:off x="4999950" y="4060071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88C7EFA-689F-85B0-1641-AF4574A616CA}"/>
                </a:ext>
              </a:extLst>
            </p:cNvPr>
            <p:cNvSpPr/>
            <p:nvPr/>
          </p:nvSpPr>
          <p:spPr>
            <a:xfrm>
              <a:off x="5443427" y="4800164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B2ACDE-04EB-605F-9246-89E2C22F3B8D}"/>
              </a:ext>
            </a:extLst>
          </p:cNvPr>
          <p:cNvGrpSpPr/>
          <p:nvPr/>
        </p:nvGrpSpPr>
        <p:grpSpPr>
          <a:xfrm>
            <a:off x="5151810" y="3878898"/>
            <a:ext cx="1897912" cy="887015"/>
            <a:chOff x="5151810" y="3878898"/>
            <a:chExt cx="1897912" cy="88701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47D5B82-C102-69C1-F800-C96AE4006F3D}"/>
                </a:ext>
              </a:extLst>
            </p:cNvPr>
            <p:cNvSpPr/>
            <p:nvPr/>
          </p:nvSpPr>
          <p:spPr>
            <a:xfrm>
              <a:off x="5458719" y="4165052"/>
              <a:ext cx="71421" cy="714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17A9209-0AC6-6727-B6E2-310F46E75449}"/>
                </a:ext>
              </a:extLst>
            </p:cNvPr>
            <p:cNvSpPr/>
            <p:nvPr/>
          </p:nvSpPr>
          <p:spPr>
            <a:xfrm>
              <a:off x="5556416" y="4280700"/>
              <a:ext cx="82947" cy="829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E14AF12-6B21-380C-2E42-0F3A2A053B20}"/>
                </a:ext>
              </a:extLst>
            </p:cNvPr>
            <p:cNvSpPr/>
            <p:nvPr/>
          </p:nvSpPr>
          <p:spPr>
            <a:xfrm>
              <a:off x="6520874" y="4392842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FC8C490-0E12-F1A7-FCB0-4068591A8131}"/>
                </a:ext>
              </a:extLst>
            </p:cNvPr>
            <p:cNvSpPr/>
            <p:nvPr/>
          </p:nvSpPr>
          <p:spPr>
            <a:xfrm>
              <a:off x="6319019" y="4521588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8FF7745-D537-EB36-DC60-AFD74637966C}"/>
                </a:ext>
              </a:extLst>
            </p:cNvPr>
            <p:cNvSpPr/>
            <p:nvPr/>
          </p:nvSpPr>
          <p:spPr>
            <a:xfrm>
              <a:off x="6642058" y="4039724"/>
              <a:ext cx="146192" cy="14569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6604BA4-FAF4-93A6-3563-EE4D97B06829}"/>
                </a:ext>
              </a:extLst>
            </p:cNvPr>
            <p:cNvSpPr/>
            <p:nvPr/>
          </p:nvSpPr>
          <p:spPr>
            <a:xfrm>
              <a:off x="5512687" y="4506904"/>
              <a:ext cx="146192" cy="14569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33E9E05-B41D-F803-5599-767509303017}"/>
                </a:ext>
              </a:extLst>
            </p:cNvPr>
            <p:cNvSpPr/>
            <p:nvPr/>
          </p:nvSpPr>
          <p:spPr>
            <a:xfrm>
              <a:off x="5151810" y="4096697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9233A32-95C5-1872-F92E-D9952008BD36}"/>
                </a:ext>
              </a:extLst>
            </p:cNvPr>
            <p:cNvSpPr/>
            <p:nvPr/>
          </p:nvSpPr>
          <p:spPr>
            <a:xfrm>
              <a:off x="5617956" y="3919006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B3144E1-6674-75EA-FF1F-76A70699B67D}"/>
                </a:ext>
              </a:extLst>
            </p:cNvPr>
            <p:cNvSpPr/>
            <p:nvPr/>
          </p:nvSpPr>
          <p:spPr>
            <a:xfrm>
              <a:off x="6203493" y="4146680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74D71D-7A81-2A01-3892-4AC1A67D3AEA}"/>
                </a:ext>
              </a:extLst>
            </p:cNvPr>
            <p:cNvSpPr/>
            <p:nvPr/>
          </p:nvSpPr>
          <p:spPr>
            <a:xfrm>
              <a:off x="6028989" y="4385738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20149E9-21F5-07B8-86CC-3A5905AD0C8C}"/>
                </a:ext>
              </a:extLst>
            </p:cNvPr>
            <p:cNvSpPr/>
            <p:nvPr/>
          </p:nvSpPr>
          <p:spPr>
            <a:xfrm>
              <a:off x="6613494" y="3951298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FAF129E-F151-6DF3-CD69-61AAF05A5377}"/>
                </a:ext>
              </a:extLst>
            </p:cNvPr>
            <p:cNvSpPr/>
            <p:nvPr/>
          </p:nvSpPr>
          <p:spPr>
            <a:xfrm>
              <a:off x="5235994" y="4126046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A56A484-BF58-3A2D-AE5F-058EAAFAFC89}"/>
                </a:ext>
              </a:extLst>
            </p:cNvPr>
            <p:cNvSpPr/>
            <p:nvPr/>
          </p:nvSpPr>
          <p:spPr>
            <a:xfrm>
              <a:off x="5313120" y="4073641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F21D0EB-C3AB-C955-5603-FDC65E78296F}"/>
                </a:ext>
              </a:extLst>
            </p:cNvPr>
            <p:cNvSpPr/>
            <p:nvPr/>
          </p:nvSpPr>
          <p:spPr>
            <a:xfrm>
              <a:off x="5152764" y="4234168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0A1ED3A-86AF-9857-0176-FDA4D9CF1540}"/>
                </a:ext>
              </a:extLst>
            </p:cNvPr>
            <p:cNvSpPr/>
            <p:nvPr/>
          </p:nvSpPr>
          <p:spPr>
            <a:xfrm>
              <a:off x="5316875" y="4211410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AB4E575-022C-B790-B0F9-326E3DFFF4E6}"/>
                </a:ext>
              </a:extLst>
            </p:cNvPr>
            <p:cNvSpPr/>
            <p:nvPr/>
          </p:nvSpPr>
          <p:spPr>
            <a:xfrm>
              <a:off x="5522566" y="3957414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6FD1934-119E-C6C3-0AC7-FE4F95274937}"/>
                </a:ext>
              </a:extLst>
            </p:cNvPr>
            <p:cNvSpPr/>
            <p:nvPr/>
          </p:nvSpPr>
          <p:spPr>
            <a:xfrm>
              <a:off x="5522566" y="3880371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65DEFD5-29C1-1193-45AD-ADE0A5A5D9C7}"/>
                </a:ext>
              </a:extLst>
            </p:cNvPr>
            <p:cNvSpPr/>
            <p:nvPr/>
          </p:nvSpPr>
          <p:spPr>
            <a:xfrm>
              <a:off x="5431516" y="3903012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8249DA-5AFE-30CC-39FD-78A5A26F4EF0}"/>
                </a:ext>
              </a:extLst>
            </p:cNvPr>
            <p:cNvSpPr/>
            <p:nvPr/>
          </p:nvSpPr>
          <p:spPr>
            <a:xfrm>
              <a:off x="5327054" y="3878898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07CB763-ED9B-1804-44B0-556CA7242059}"/>
                </a:ext>
              </a:extLst>
            </p:cNvPr>
            <p:cNvSpPr/>
            <p:nvPr/>
          </p:nvSpPr>
          <p:spPr>
            <a:xfrm>
              <a:off x="5243403" y="4295745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A625C4E-22F8-99DC-952D-DEF0C0413BE4}"/>
                </a:ext>
              </a:extLst>
            </p:cNvPr>
            <p:cNvSpPr/>
            <p:nvPr/>
          </p:nvSpPr>
          <p:spPr>
            <a:xfrm>
              <a:off x="6784407" y="4674043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71B5949-CFA1-606F-342D-AEE3789E5599}"/>
                </a:ext>
              </a:extLst>
            </p:cNvPr>
            <p:cNvSpPr/>
            <p:nvPr/>
          </p:nvSpPr>
          <p:spPr>
            <a:xfrm>
              <a:off x="6958662" y="4216407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80121B6-0880-0C0E-0A86-B28EF264793B}"/>
                </a:ext>
              </a:extLst>
            </p:cNvPr>
            <p:cNvSpPr/>
            <p:nvPr/>
          </p:nvSpPr>
          <p:spPr>
            <a:xfrm>
              <a:off x="6829937" y="4363647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8AEB2EA-24D6-B9BA-2139-226887732409}"/>
              </a:ext>
            </a:extLst>
          </p:cNvPr>
          <p:cNvGrpSpPr/>
          <p:nvPr/>
        </p:nvGrpSpPr>
        <p:grpSpPr>
          <a:xfrm>
            <a:off x="6626162" y="4039725"/>
            <a:ext cx="892349" cy="1077081"/>
            <a:chOff x="6626162" y="4039725"/>
            <a:chExt cx="892349" cy="107708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774C735-58A1-0A9A-5AF9-9A48AD294BB3}"/>
                </a:ext>
              </a:extLst>
            </p:cNvPr>
            <p:cNvSpPr/>
            <p:nvPr/>
          </p:nvSpPr>
          <p:spPr>
            <a:xfrm>
              <a:off x="7079244" y="4039725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3F9CC2D-58D6-7AAD-72CA-090EB813FD35}"/>
                </a:ext>
              </a:extLst>
            </p:cNvPr>
            <p:cNvSpPr/>
            <p:nvPr/>
          </p:nvSpPr>
          <p:spPr>
            <a:xfrm>
              <a:off x="6891435" y="4689489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A4E803-EB8C-C312-31FE-27963493F9CF}"/>
                </a:ext>
              </a:extLst>
            </p:cNvPr>
            <p:cNvSpPr/>
            <p:nvPr/>
          </p:nvSpPr>
          <p:spPr>
            <a:xfrm>
              <a:off x="6890420" y="4971461"/>
              <a:ext cx="128893" cy="1284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A0E5A-D93D-FD48-ABFF-2F26F1129D17}"/>
                </a:ext>
              </a:extLst>
            </p:cNvPr>
            <p:cNvSpPr/>
            <p:nvPr/>
          </p:nvSpPr>
          <p:spPr>
            <a:xfrm>
              <a:off x="6626162" y="4988348"/>
              <a:ext cx="128893" cy="1284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E76F5CF-CF69-4112-FFAF-214918B229B2}"/>
                </a:ext>
              </a:extLst>
            </p:cNvPr>
            <p:cNvSpPr/>
            <p:nvPr/>
          </p:nvSpPr>
          <p:spPr>
            <a:xfrm>
              <a:off x="7146056" y="4308277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8CCAA39-10B0-7670-87A8-399C2ACF9368}"/>
                </a:ext>
              </a:extLst>
            </p:cNvPr>
            <p:cNvSpPr/>
            <p:nvPr/>
          </p:nvSpPr>
          <p:spPr>
            <a:xfrm>
              <a:off x="7196094" y="4139631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04C374F-A26C-2035-DDA5-2437447E765D}"/>
                </a:ext>
              </a:extLst>
            </p:cNvPr>
            <p:cNvSpPr/>
            <p:nvPr/>
          </p:nvSpPr>
          <p:spPr>
            <a:xfrm>
              <a:off x="7196094" y="4221215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40C88EA-F916-8CBB-5D32-F67CB549BE28}"/>
                </a:ext>
              </a:extLst>
            </p:cNvPr>
            <p:cNvSpPr/>
            <p:nvPr/>
          </p:nvSpPr>
          <p:spPr>
            <a:xfrm>
              <a:off x="7308828" y="4272155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D52F7B9-EB99-A693-4DFC-1AFEFBD6612C}"/>
                </a:ext>
              </a:extLst>
            </p:cNvPr>
            <p:cNvSpPr/>
            <p:nvPr/>
          </p:nvSpPr>
          <p:spPr>
            <a:xfrm>
              <a:off x="7257715" y="4601660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1DB1086-8A0E-70EC-D788-5E192BD87D2A}"/>
                </a:ext>
              </a:extLst>
            </p:cNvPr>
            <p:cNvSpPr/>
            <p:nvPr/>
          </p:nvSpPr>
          <p:spPr>
            <a:xfrm>
              <a:off x="7155487" y="4516583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7FE41A0-C479-E768-E2BF-57B6C67442CF}"/>
                </a:ext>
              </a:extLst>
            </p:cNvPr>
            <p:cNvSpPr/>
            <p:nvPr/>
          </p:nvSpPr>
          <p:spPr>
            <a:xfrm>
              <a:off x="7427451" y="4267347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B244A17-8EE4-FBBC-8771-DC4B41E0B26A}"/>
                </a:ext>
              </a:extLst>
            </p:cNvPr>
            <p:cNvSpPr/>
            <p:nvPr/>
          </p:nvSpPr>
          <p:spPr>
            <a:xfrm>
              <a:off x="6845904" y="4799802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2FB9888-A6AC-0C65-EFF7-4C727665559A}"/>
                </a:ext>
              </a:extLst>
            </p:cNvPr>
            <p:cNvSpPr/>
            <p:nvPr/>
          </p:nvSpPr>
          <p:spPr>
            <a:xfrm>
              <a:off x="6680745" y="4823201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C7D432-001A-2460-7434-2EB49EAB0807}"/>
              </a:ext>
            </a:extLst>
          </p:cNvPr>
          <p:cNvGrpSpPr/>
          <p:nvPr/>
        </p:nvGrpSpPr>
        <p:grpSpPr>
          <a:xfrm>
            <a:off x="4794107" y="4958031"/>
            <a:ext cx="1044912" cy="786050"/>
            <a:chOff x="4794107" y="4958031"/>
            <a:chExt cx="1044912" cy="78605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01B6BA5-6CB6-684B-063B-B62F73F44033}"/>
                </a:ext>
              </a:extLst>
            </p:cNvPr>
            <p:cNvSpPr/>
            <p:nvPr/>
          </p:nvSpPr>
          <p:spPr>
            <a:xfrm>
              <a:off x="5104512" y="5623197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4A07228-E8A3-D471-A208-78C4CC828A97}"/>
                </a:ext>
              </a:extLst>
            </p:cNvPr>
            <p:cNvSpPr/>
            <p:nvPr/>
          </p:nvSpPr>
          <p:spPr>
            <a:xfrm>
              <a:off x="5614447" y="5598384"/>
              <a:ext cx="146192" cy="14569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04BAD01-A284-87F4-F573-669A39C6994E}"/>
                </a:ext>
              </a:extLst>
            </p:cNvPr>
            <p:cNvSpPr/>
            <p:nvPr/>
          </p:nvSpPr>
          <p:spPr>
            <a:xfrm>
              <a:off x="4883423" y="4985131"/>
              <a:ext cx="146192" cy="14569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9C6A5C2-C8D5-86E5-5909-16EADC6B93CF}"/>
                </a:ext>
              </a:extLst>
            </p:cNvPr>
            <p:cNvSpPr/>
            <p:nvPr/>
          </p:nvSpPr>
          <p:spPr>
            <a:xfrm>
              <a:off x="5037879" y="4972618"/>
              <a:ext cx="146192" cy="14569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C0A6C3E-2722-A408-05BB-668AFC68445C}"/>
                </a:ext>
              </a:extLst>
            </p:cNvPr>
            <p:cNvSpPr/>
            <p:nvPr/>
          </p:nvSpPr>
          <p:spPr>
            <a:xfrm>
              <a:off x="5578440" y="4958031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A649C47-68E2-17E6-615A-159C87CC0AE9}"/>
                </a:ext>
              </a:extLst>
            </p:cNvPr>
            <p:cNvSpPr/>
            <p:nvPr/>
          </p:nvSpPr>
          <p:spPr>
            <a:xfrm>
              <a:off x="5183799" y="5275001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757104B-5E31-7AEB-6EA8-A27E4BB62545}"/>
                </a:ext>
              </a:extLst>
            </p:cNvPr>
            <p:cNvSpPr/>
            <p:nvPr/>
          </p:nvSpPr>
          <p:spPr>
            <a:xfrm>
              <a:off x="5225813" y="5362511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0139C05-3006-BCF6-1219-BE384655F25C}"/>
                </a:ext>
              </a:extLst>
            </p:cNvPr>
            <p:cNvSpPr/>
            <p:nvPr/>
          </p:nvSpPr>
          <p:spPr>
            <a:xfrm>
              <a:off x="5187845" y="5439493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1EFA72-3839-332D-A036-308011EE9FA5}"/>
                </a:ext>
              </a:extLst>
            </p:cNvPr>
            <p:cNvSpPr/>
            <p:nvPr/>
          </p:nvSpPr>
          <p:spPr>
            <a:xfrm>
              <a:off x="4794107" y="5367815"/>
              <a:ext cx="79171" cy="798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6A21A3C-0BA4-B19A-63EA-80C9D379E868}"/>
                </a:ext>
              </a:extLst>
            </p:cNvPr>
            <p:cNvSpPr/>
            <p:nvPr/>
          </p:nvSpPr>
          <p:spPr>
            <a:xfrm>
              <a:off x="5287469" y="5471561"/>
              <a:ext cx="79171" cy="798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16F06275-BE3F-62AB-0CF6-4282376F0B1E}"/>
                </a:ext>
              </a:extLst>
            </p:cNvPr>
            <p:cNvSpPr/>
            <p:nvPr/>
          </p:nvSpPr>
          <p:spPr>
            <a:xfrm>
              <a:off x="4814396" y="5461543"/>
              <a:ext cx="106882" cy="10783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09DA84B-DB56-8140-044E-9B3A22378492}"/>
                </a:ext>
              </a:extLst>
            </p:cNvPr>
            <p:cNvSpPr/>
            <p:nvPr/>
          </p:nvSpPr>
          <p:spPr>
            <a:xfrm>
              <a:off x="5493192" y="5220638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087179E-1D36-0A43-6423-C2BFDABFBDD3}"/>
                </a:ext>
              </a:extLst>
            </p:cNvPr>
            <p:cNvSpPr/>
            <p:nvPr/>
          </p:nvSpPr>
          <p:spPr>
            <a:xfrm>
              <a:off x="5776106" y="5157381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C86F92-2C9C-1D76-EA57-426D667CF4C7}"/>
              </a:ext>
            </a:extLst>
          </p:cNvPr>
          <p:cNvGrpSpPr/>
          <p:nvPr/>
        </p:nvGrpSpPr>
        <p:grpSpPr>
          <a:xfrm>
            <a:off x="5873833" y="4938581"/>
            <a:ext cx="1465149" cy="878543"/>
            <a:chOff x="5873833" y="4938581"/>
            <a:chExt cx="1465149" cy="87854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770B26-F0A3-5002-30E8-24BA725C6963}"/>
                </a:ext>
              </a:extLst>
            </p:cNvPr>
            <p:cNvSpPr/>
            <p:nvPr/>
          </p:nvSpPr>
          <p:spPr>
            <a:xfrm>
              <a:off x="6025831" y="4938581"/>
              <a:ext cx="70271" cy="700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C15E72F-EC37-DE82-8579-D9193D40229F}"/>
                </a:ext>
              </a:extLst>
            </p:cNvPr>
            <p:cNvSpPr/>
            <p:nvPr/>
          </p:nvSpPr>
          <p:spPr>
            <a:xfrm>
              <a:off x="5890112" y="5121371"/>
              <a:ext cx="102228" cy="10188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6B01615-3A90-9C6C-28B7-0A85055F5555}"/>
                </a:ext>
              </a:extLst>
            </p:cNvPr>
            <p:cNvSpPr/>
            <p:nvPr/>
          </p:nvSpPr>
          <p:spPr>
            <a:xfrm>
              <a:off x="6743659" y="5294022"/>
              <a:ext cx="146192" cy="14569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21E67E8-4097-4E27-4E01-BF797A6CB8C9}"/>
                </a:ext>
              </a:extLst>
            </p:cNvPr>
            <p:cNvSpPr/>
            <p:nvPr/>
          </p:nvSpPr>
          <p:spPr>
            <a:xfrm>
              <a:off x="6680745" y="5125644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E80B3EF-BFA8-6A17-3AC6-ADE322C55E33}"/>
                </a:ext>
              </a:extLst>
            </p:cNvPr>
            <p:cNvSpPr/>
            <p:nvPr/>
          </p:nvSpPr>
          <p:spPr>
            <a:xfrm>
              <a:off x="7230539" y="5341183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F0826C9-4F14-C1A0-BACB-34D37EEDD480}"/>
                </a:ext>
              </a:extLst>
            </p:cNvPr>
            <p:cNvSpPr/>
            <p:nvPr/>
          </p:nvSpPr>
          <p:spPr>
            <a:xfrm>
              <a:off x="7180842" y="5382758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9D4BE8C-6A40-6BB4-FBF5-8914DC34783F}"/>
                </a:ext>
              </a:extLst>
            </p:cNvPr>
            <p:cNvSpPr/>
            <p:nvPr/>
          </p:nvSpPr>
          <p:spPr>
            <a:xfrm>
              <a:off x="6112433" y="5176364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3C430D5-0C36-DBDD-FC10-444429D32ACD}"/>
                </a:ext>
              </a:extLst>
            </p:cNvPr>
            <p:cNvSpPr/>
            <p:nvPr/>
          </p:nvSpPr>
          <p:spPr>
            <a:xfrm>
              <a:off x="6370809" y="5220638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7B0FCEA-EE20-334F-14CC-A6F6ACF12038}"/>
                </a:ext>
              </a:extLst>
            </p:cNvPr>
            <p:cNvSpPr/>
            <p:nvPr/>
          </p:nvSpPr>
          <p:spPr>
            <a:xfrm>
              <a:off x="7247922" y="5452613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4F32F8A-41F6-C0BE-B04B-02BF27014EF6}"/>
                </a:ext>
              </a:extLst>
            </p:cNvPr>
            <p:cNvSpPr/>
            <p:nvPr/>
          </p:nvSpPr>
          <p:spPr>
            <a:xfrm>
              <a:off x="5873833" y="5231661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42E845F-3E1E-74F3-70BF-EC8E094A12C6}"/>
                </a:ext>
              </a:extLst>
            </p:cNvPr>
            <p:cNvSpPr/>
            <p:nvPr/>
          </p:nvSpPr>
          <p:spPr>
            <a:xfrm>
              <a:off x="6022731" y="5211907"/>
              <a:ext cx="62913" cy="6347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64CBDD7-9832-77EB-E545-8A0B3FC5A1BC}"/>
                </a:ext>
              </a:extLst>
            </p:cNvPr>
            <p:cNvSpPr/>
            <p:nvPr/>
          </p:nvSpPr>
          <p:spPr>
            <a:xfrm>
              <a:off x="6214660" y="5570768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3FE0BD8-A96E-0A3A-02B3-9143EBB1C831}"/>
                </a:ext>
              </a:extLst>
            </p:cNvPr>
            <p:cNvSpPr/>
            <p:nvPr/>
          </p:nvSpPr>
          <p:spPr>
            <a:xfrm>
              <a:off x="6709526" y="5725254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4ABD917-C6C6-1A34-F4A9-43937806FD8C}"/>
                </a:ext>
              </a:extLst>
            </p:cNvPr>
            <p:cNvSpPr/>
            <p:nvPr/>
          </p:nvSpPr>
          <p:spPr>
            <a:xfrm>
              <a:off x="6200908" y="5713519"/>
              <a:ext cx="91060" cy="9187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9F392B-7E8E-FBAE-ED3B-E98A9CA97DFF}"/>
              </a:ext>
            </a:extLst>
          </p:cNvPr>
          <p:cNvGrpSpPr/>
          <p:nvPr/>
        </p:nvGrpSpPr>
        <p:grpSpPr>
          <a:xfrm>
            <a:off x="7776686" y="3429000"/>
            <a:ext cx="4016480" cy="2534054"/>
            <a:chOff x="7315574" y="3674877"/>
            <a:chExt cx="4016480" cy="25340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015A9C-30B3-2EFD-0069-2D057EA79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5574" y="4207496"/>
              <a:ext cx="3059251" cy="20014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24407454-1E09-6C22-4F28-879691AD0431}"/>
                    </a:ext>
                  </a:extLst>
                </p:cNvPr>
                <p:cNvSpPr txBox="1"/>
                <p:nvPr/>
              </p:nvSpPr>
              <p:spPr>
                <a:xfrm>
                  <a:off x="8677101" y="3674877"/>
                  <a:ext cx="2654953" cy="94307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𝒅𝒎𝒂𝒔𝒔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1" kern="100" dirty="0">
                                <a:latin typeface="Aptos" panose="020B0004020202020204" pitchFamily="34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b="1" kern="100" baseline="-25000" dirty="0">
                                <a:latin typeface="Aptos" panose="020B0004020202020204" pitchFamily="34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b="1" kern="100" dirty="0">
                                <a:latin typeface="Aptos" panose="020B0004020202020204" pitchFamily="34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b="1" kern="100" baseline="-25000" dirty="0">
                                <a:latin typeface="Aptos" panose="020B0004020202020204" pitchFamily="34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24407454-1E09-6C22-4F28-879691AD0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7101" y="3674877"/>
                  <a:ext cx="2654953" cy="9430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C05ED69F-E507-6294-E270-15D0E94B3507}"/>
              </a:ext>
            </a:extLst>
          </p:cNvPr>
          <p:cNvSpPr txBox="1"/>
          <p:nvPr/>
        </p:nvSpPr>
        <p:spPr>
          <a:xfrm>
            <a:off x="173087" y="1612768"/>
            <a:ext cx="4418582" cy="4204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eaLnBrk="1" fontAlgn="ctr" latinLnBrk="0" hangingPunct="1">
              <a:lnSpc>
                <a:spcPct val="150000"/>
              </a:lnSpc>
              <a:buClrTx/>
              <a:buSzPts val="1800"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Assumptions</a:t>
            </a:r>
          </a:p>
          <a:p>
            <a:pPr marL="285750" indent="-285750" fontAlgn="ctr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1:4 H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:H2SO4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&gt; stoichio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metry</a:t>
            </a:r>
            <a:endParaRPr lang="el-GR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&gt;14 H</a:t>
            </a:r>
            <a:r>
              <a:rPr lang="en-US" sz="1800" b="0" i="0" u="none" strike="noStrike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0" i="0" u="none" strike="noStrike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molecules/monomer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Monomer-by-monomer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ceasing</a:t>
            </a:r>
            <a:endParaRPr lang="el-GR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ctr" latinLnBrk="0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SEM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&amp; Optical microscope</a:t>
            </a:r>
            <a:endParaRPr lang="el-GR" sz="1800" b="0" i="0" u="none" strike="noStrike" dirty="0">
              <a:effectLst/>
              <a:latin typeface="Arial" panose="020B0604020202020204" pitchFamily="34" charset="0"/>
            </a:endParaRPr>
          </a:p>
          <a:p>
            <a:pPr marL="742950" indent="-285750" algn="l" rtl="0" eaLnBrk="1" fontAlgn="ctr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el-GR" sz="1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urface</a:t>
            </a:r>
            <a:r>
              <a:rPr lang="el-GR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1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characteristics</a:t>
            </a:r>
            <a:endParaRPr lang="el-GR" sz="1800" b="0" i="0" u="none" strike="noStrike" dirty="0">
              <a:effectLst/>
              <a:latin typeface="Arial" panose="020B0604020202020204" pitchFamily="34" charset="0"/>
            </a:endParaRPr>
          </a:p>
          <a:p>
            <a:pPr marL="7429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Holes &amp; D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iameter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ranges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l-GR" dirty="0">
              <a:latin typeface="Arial" panose="020B0604020202020204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</a:t>
            </a:r>
            <a:r>
              <a:rPr lang="el-GR" sz="1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caling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etchning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performance - </a:t>
            </a:r>
            <a:r>
              <a:rPr lang="en-US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[H2O2] ↑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 ↑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Number of holes ↓↓</a:t>
            </a:r>
            <a:endParaRPr lang="el-GR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BA2D0E-1D7C-3E2C-3EBE-CC549CD29D62}"/>
              </a:ext>
            </a:extLst>
          </p:cNvPr>
          <p:cNvGrpSpPr/>
          <p:nvPr/>
        </p:nvGrpSpPr>
        <p:grpSpPr>
          <a:xfrm>
            <a:off x="5024065" y="787918"/>
            <a:ext cx="6339200" cy="2374113"/>
            <a:chOff x="3968870" y="7189738"/>
            <a:chExt cx="6339200" cy="237411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578613-7399-28A2-9A65-EE5FFC9EC0DC}"/>
                </a:ext>
              </a:extLst>
            </p:cNvPr>
            <p:cNvSpPr/>
            <p:nvPr/>
          </p:nvSpPr>
          <p:spPr>
            <a:xfrm rot="1002854">
              <a:off x="7491558" y="8362610"/>
              <a:ext cx="2445703" cy="905074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972458C-F1F1-8C82-4453-725FD1D5CB92}"/>
                </a:ext>
              </a:extLst>
            </p:cNvPr>
            <p:cNvGrpSpPr/>
            <p:nvPr/>
          </p:nvGrpSpPr>
          <p:grpSpPr>
            <a:xfrm rot="1002854">
              <a:off x="7547660" y="7936081"/>
              <a:ext cx="2760410" cy="753429"/>
              <a:chOff x="9003723" y="3468606"/>
              <a:chExt cx="3975907" cy="716094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7118803-54FB-4AE5-1863-BB97247F7C33}"/>
                  </a:ext>
                </a:extLst>
              </p:cNvPr>
              <p:cNvSpPr/>
              <p:nvPr/>
            </p:nvSpPr>
            <p:spPr>
              <a:xfrm rot="20641205">
                <a:off x="9003723" y="3571359"/>
                <a:ext cx="725350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238983-99C4-91B2-1E5D-6DDBC2F107AA}"/>
                  </a:ext>
                </a:extLst>
              </p:cNvPr>
              <p:cNvSpPr/>
              <p:nvPr/>
            </p:nvSpPr>
            <p:spPr>
              <a:xfrm rot="20508205">
                <a:off x="9803617" y="3506847"/>
                <a:ext cx="327677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92D6C0D-41B7-3AEF-61B7-D050078AF13E}"/>
                  </a:ext>
                </a:extLst>
              </p:cNvPr>
              <p:cNvSpPr/>
              <p:nvPr/>
            </p:nvSpPr>
            <p:spPr>
              <a:xfrm rot="20508205">
                <a:off x="9535418" y="3538269"/>
                <a:ext cx="327677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49DFE8-DFCE-D459-4B5E-A418DB405AE3}"/>
                  </a:ext>
                </a:extLst>
              </p:cNvPr>
              <p:cNvSpPr/>
              <p:nvPr/>
            </p:nvSpPr>
            <p:spPr>
              <a:xfrm rot="20508205">
                <a:off x="11301962" y="3808411"/>
                <a:ext cx="524056" cy="223263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38164CE-57AA-060A-D366-4307798C5FA7}"/>
                  </a:ext>
                </a:extLst>
              </p:cNvPr>
              <p:cNvSpPr/>
              <p:nvPr/>
            </p:nvSpPr>
            <p:spPr>
              <a:xfrm>
                <a:off x="10098559" y="3527855"/>
                <a:ext cx="395930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DD64DDE-D52C-6BBF-15F9-6869BF1155A0}"/>
                  </a:ext>
                </a:extLst>
              </p:cNvPr>
              <p:cNvSpPr/>
              <p:nvPr/>
            </p:nvSpPr>
            <p:spPr>
              <a:xfrm>
                <a:off x="10422033" y="3527855"/>
                <a:ext cx="395930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285C9C7-1C6D-32F5-2A24-1E7866F002E6}"/>
                  </a:ext>
                </a:extLst>
              </p:cNvPr>
              <p:cNvSpPr/>
              <p:nvPr/>
            </p:nvSpPr>
            <p:spPr>
              <a:xfrm rot="20508205">
                <a:off x="10820717" y="3557868"/>
                <a:ext cx="327677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B4179EE-946C-D380-C462-D8AB12F75C55}"/>
                  </a:ext>
                </a:extLst>
              </p:cNvPr>
              <p:cNvSpPr/>
              <p:nvPr/>
            </p:nvSpPr>
            <p:spPr>
              <a:xfrm rot="20508205">
                <a:off x="10682962" y="3571360"/>
                <a:ext cx="327677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A0B4A74-B700-2587-6725-5D15C299AE43}"/>
                  </a:ext>
                </a:extLst>
              </p:cNvPr>
              <p:cNvSpPr/>
              <p:nvPr/>
            </p:nvSpPr>
            <p:spPr>
              <a:xfrm>
                <a:off x="10984555" y="3548345"/>
                <a:ext cx="395930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46B6DC7-DEE7-A2BF-4D8A-BE69A4F140EF}"/>
                  </a:ext>
                </a:extLst>
              </p:cNvPr>
              <p:cNvSpPr/>
              <p:nvPr/>
            </p:nvSpPr>
            <p:spPr>
              <a:xfrm rot="20890100">
                <a:off x="11640588" y="3562866"/>
                <a:ext cx="582706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EA89686-322B-EE64-96A5-0BB63436FFDB}"/>
                  </a:ext>
                </a:extLst>
              </p:cNvPr>
              <p:cNvSpPr/>
              <p:nvPr/>
            </p:nvSpPr>
            <p:spPr>
              <a:xfrm rot="20508205">
                <a:off x="12059943" y="3639648"/>
                <a:ext cx="327677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60B76F1-3E54-EA1E-E37F-E904FA9048B3}"/>
                  </a:ext>
                </a:extLst>
              </p:cNvPr>
              <p:cNvSpPr/>
              <p:nvPr/>
            </p:nvSpPr>
            <p:spPr>
              <a:xfrm rot="20508205">
                <a:off x="12455574" y="3764831"/>
                <a:ext cx="524056" cy="223263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9E9CAA-2606-6865-DABA-D0DE0B03F373}"/>
                  </a:ext>
                </a:extLst>
              </p:cNvPr>
              <p:cNvSpPr/>
              <p:nvPr/>
            </p:nvSpPr>
            <p:spPr>
              <a:xfrm>
                <a:off x="12299518" y="3468606"/>
                <a:ext cx="395930" cy="545052"/>
              </a:xfrm>
              <a:custGeom>
                <a:avLst/>
                <a:gdLst>
                  <a:gd name="connsiteX0" fmla="*/ 0 w 582706"/>
                  <a:gd name="connsiteY0" fmla="*/ 0 h 545052"/>
                  <a:gd name="connsiteX1" fmla="*/ 152400 w 582706"/>
                  <a:gd name="connsiteY1" fmla="*/ 537882 h 545052"/>
                  <a:gd name="connsiteX2" fmla="*/ 582706 w 582706"/>
                  <a:gd name="connsiteY2" fmla="*/ 259977 h 54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706" h="545052">
                    <a:moveTo>
                      <a:pt x="0" y="0"/>
                    </a:moveTo>
                    <a:cubicBezTo>
                      <a:pt x="27641" y="247276"/>
                      <a:pt x="55282" y="494553"/>
                      <a:pt x="152400" y="537882"/>
                    </a:cubicBezTo>
                    <a:cubicBezTo>
                      <a:pt x="249518" y="581211"/>
                      <a:pt x="416112" y="420594"/>
                      <a:pt x="582706" y="25997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FA9F3-02A1-0F67-AB50-BB04E382475C}"/>
                </a:ext>
              </a:extLst>
            </p:cNvPr>
            <p:cNvSpPr/>
            <p:nvPr/>
          </p:nvSpPr>
          <p:spPr>
            <a:xfrm rot="1002854">
              <a:off x="7629622" y="8056096"/>
              <a:ext cx="2503832" cy="342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BFEE892-F6A0-6517-BF5C-17F6247802D3}"/>
                    </a:ext>
                  </a:extLst>
                </p:cNvPr>
                <p:cNvSpPr txBox="1"/>
                <p:nvPr/>
              </p:nvSpPr>
              <p:spPr>
                <a:xfrm>
                  <a:off x="3968870" y="7189738"/>
                  <a:ext cx="5891723" cy="5242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kern="100" dirty="0" smtClean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000" b="1" kern="100" baseline="-25000" dirty="0" smtClean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="1" kern="100" dirty="0" smtClean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000" b="1" kern="100" baseline="-25000" dirty="0" smtClean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="1" kern="100" dirty="0" smtClean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+ 2</m:t>
                        </m:r>
                        <m:r>
                          <a:rPr lang="en-US" sz="2000" b="1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2000" b="1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000" b="1" kern="100" baseline="-250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="1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en-US" sz="2000" b="1" kern="100" baseline="-250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000" b="1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b="1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-US" sz="2000" b="1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b="1" i="1" kern="100" dirty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000" b="1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b="1" i="1" kern="1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kern="1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2000" b="1" i="1" kern="1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000" b="1" i="0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+ 2</m:t>
                        </m:r>
                        <m:r>
                          <a:rPr lang="en-US" sz="2000" b="1" i="1" kern="1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000" b="1" i="1" kern="10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 b="1" kern="100" dirty="0">
                                <a:latin typeface="Aptos" panose="020B0004020202020204" pitchFamily="34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HSO</m:t>
                            </m:r>
                          </m:e>
                          <m:sub>
                            <m:r>
                              <a:rPr lang="en-US" sz="2000" b="1" i="1" kern="10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en-US" sz="2000" b="1" i="1" kern="10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000" b="1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+ </m:t>
                        </m:r>
                        <m:r>
                          <a:rPr lang="en-US" sz="2000" b="1" i="1" kern="100" dirty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000" b="1" i="1" kern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b="1" i="1" kern="10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1" kern="100" dirty="0">
                                <a:latin typeface="Aptos" panose="020B0004020202020204" pitchFamily="34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OH</m:t>
                            </m:r>
                          </m:e>
                          <m:sup>
                            <m:r>
                              <a:rPr lang="en-US" sz="2000" b="1" i="1" kern="100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l-GR" sz="2000" b="1" kern="100" dirty="0">
                    <a:latin typeface="Aptos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BFEE892-F6A0-6517-BF5C-17F624780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870" y="7189738"/>
                  <a:ext cx="5891723" cy="5242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lowchart: Delay 10">
              <a:extLst>
                <a:ext uri="{FF2B5EF4-FFF2-40B4-BE49-F238E27FC236}">
                  <a16:creationId xmlns:a16="http://schemas.microsoft.com/office/drawing/2014/main" id="{701CCE37-06EE-F64D-4857-040EFD90F35C}"/>
                </a:ext>
              </a:extLst>
            </p:cNvPr>
            <p:cNvSpPr/>
            <p:nvPr/>
          </p:nvSpPr>
          <p:spPr>
            <a:xfrm rot="5400000">
              <a:off x="4420587" y="7425873"/>
              <a:ext cx="1686263" cy="2589694"/>
            </a:xfrm>
            <a:prstGeom prst="flowChartDelay">
              <a:avLst/>
            </a:prstGeom>
            <a:solidFill>
              <a:srgbClr val="00B0F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3452CF-5213-B3D3-9FC5-AA6FF0F4F5A7}"/>
                </a:ext>
              </a:extLst>
            </p:cNvPr>
            <p:cNvSpPr/>
            <p:nvPr/>
          </p:nvSpPr>
          <p:spPr>
            <a:xfrm rot="1002854">
              <a:off x="4287409" y="8844609"/>
              <a:ext cx="1273110" cy="47113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507E188-9BCE-25BF-C690-E9C434BA7280}"/>
                </a:ext>
              </a:extLst>
            </p:cNvPr>
            <p:cNvCxnSpPr>
              <a:cxnSpLocks/>
            </p:cNvCxnSpPr>
            <p:nvPr/>
          </p:nvCxnSpPr>
          <p:spPr>
            <a:xfrm>
              <a:off x="4547818" y="8388051"/>
              <a:ext cx="37197" cy="3084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6A9241-57CC-62BC-5EB7-7E499508D56F}"/>
                </a:ext>
              </a:extLst>
            </p:cNvPr>
            <p:cNvSpPr txBox="1"/>
            <p:nvPr/>
          </p:nvSpPr>
          <p:spPr>
            <a:xfrm>
              <a:off x="5126764" y="7857069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[H</a:t>
              </a:r>
              <a:r>
                <a:rPr lang="en-US" b="1" baseline="-25000" dirty="0">
                  <a:solidFill>
                    <a:srgbClr val="FF0000"/>
                  </a:solidFill>
                </a:rPr>
                <a:t>2</a:t>
              </a:r>
              <a:r>
                <a:rPr lang="en-US" b="1" dirty="0">
                  <a:solidFill>
                    <a:srgbClr val="FF0000"/>
                  </a:solidFill>
                </a:rPr>
                <a:t>O</a:t>
              </a:r>
              <a:r>
                <a:rPr lang="en-US" b="1" baseline="-25000" dirty="0">
                  <a:solidFill>
                    <a:srgbClr val="FF0000"/>
                  </a:solidFill>
                </a:rPr>
                <a:t>2</a:t>
              </a:r>
              <a:r>
                <a:rPr lang="en-US" b="1" dirty="0">
                  <a:solidFill>
                    <a:srgbClr val="FF0000"/>
                  </a:solidFill>
                </a:rPr>
                <a:t>-H</a:t>
              </a:r>
              <a:r>
                <a:rPr lang="en-US" b="1" baseline="-25000" dirty="0">
                  <a:solidFill>
                    <a:srgbClr val="FF0000"/>
                  </a:solidFill>
                </a:rPr>
                <a:t>2</a:t>
              </a:r>
              <a:r>
                <a:rPr lang="en-US" b="1" dirty="0">
                  <a:solidFill>
                    <a:srgbClr val="FF0000"/>
                  </a:solidFill>
                </a:rPr>
                <a:t>SO</a:t>
              </a:r>
              <a:r>
                <a:rPr lang="en-US" b="1" baseline="-25000" dirty="0">
                  <a:solidFill>
                    <a:srgbClr val="FF0000"/>
                  </a:solidFill>
                </a:rPr>
                <a:t>4</a:t>
              </a:r>
              <a:r>
                <a:rPr lang="en-US" b="1" dirty="0">
                  <a:solidFill>
                    <a:srgbClr val="FF0000"/>
                  </a:solidFill>
                </a:rPr>
                <a:t>]</a:t>
              </a:r>
              <a:endParaRPr lang="el-GR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0E36141-57E1-D82E-BE56-74FE562F6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4107" y="8638237"/>
              <a:ext cx="262759" cy="1047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6D2088F-779C-2035-15C1-0F86416CC2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6537" y="8699247"/>
              <a:ext cx="23030" cy="2433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B926DB4E-6C47-6A50-BB87-4B0611070D36}"/>
                </a:ext>
              </a:extLst>
            </p:cNvPr>
            <p:cNvSpPr/>
            <p:nvPr/>
          </p:nvSpPr>
          <p:spPr>
            <a:xfrm rot="1745274">
              <a:off x="5046801" y="8481944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D39ABB5D-2325-54E5-6802-667C9C6AF961}"/>
                </a:ext>
              </a:extLst>
            </p:cNvPr>
            <p:cNvSpPr/>
            <p:nvPr/>
          </p:nvSpPr>
          <p:spPr>
            <a:xfrm rot="8955172">
              <a:off x="5425530" y="8534877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9" name="Partial Circle 18">
              <a:extLst>
                <a:ext uri="{FF2B5EF4-FFF2-40B4-BE49-F238E27FC236}">
                  <a16:creationId xmlns:a16="http://schemas.microsoft.com/office/drawing/2014/main" id="{DB1313EE-BFB6-925D-0B1C-6F1BA19C4E68}"/>
                </a:ext>
              </a:extLst>
            </p:cNvPr>
            <p:cNvSpPr/>
            <p:nvPr/>
          </p:nvSpPr>
          <p:spPr>
            <a:xfrm>
              <a:off x="4445276" y="8205024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D5A2A0F2-32F1-26EB-D312-93B9481D9E9B}"/>
                </a:ext>
              </a:extLst>
            </p:cNvPr>
            <p:cNvSpPr/>
            <p:nvPr/>
          </p:nvSpPr>
          <p:spPr>
            <a:xfrm>
              <a:off x="4620468" y="8339192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1" name="Partial Circle 20">
              <a:extLst>
                <a:ext uri="{FF2B5EF4-FFF2-40B4-BE49-F238E27FC236}">
                  <a16:creationId xmlns:a16="http://schemas.microsoft.com/office/drawing/2014/main" id="{A1424FD2-C9EB-6A66-3A33-D4AE12C621F2}"/>
                </a:ext>
              </a:extLst>
            </p:cNvPr>
            <p:cNvSpPr/>
            <p:nvPr/>
          </p:nvSpPr>
          <p:spPr>
            <a:xfrm>
              <a:off x="4678972" y="8164960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2" name="Partial Circle 21">
              <a:extLst>
                <a:ext uri="{FF2B5EF4-FFF2-40B4-BE49-F238E27FC236}">
                  <a16:creationId xmlns:a16="http://schemas.microsoft.com/office/drawing/2014/main" id="{BB4C9B8F-361B-66BE-6D88-36FC1E0F5653}"/>
                </a:ext>
              </a:extLst>
            </p:cNvPr>
            <p:cNvSpPr/>
            <p:nvPr/>
          </p:nvSpPr>
          <p:spPr>
            <a:xfrm>
              <a:off x="4855070" y="8302167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3" name="Partial Circle 22">
              <a:extLst>
                <a:ext uri="{FF2B5EF4-FFF2-40B4-BE49-F238E27FC236}">
                  <a16:creationId xmlns:a16="http://schemas.microsoft.com/office/drawing/2014/main" id="{C2FE14B0-EFED-E082-46B2-8381C4E1A4F3}"/>
                </a:ext>
              </a:extLst>
            </p:cNvPr>
            <p:cNvSpPr/>
            <p:nvPr/>
          </p:nvSpPr>
          <p:spPr>
            <a:xfrm>
              <a:off x="4768520" y="8492337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4" name="Partial Circle 23">
              <a:extLst>
                <a:ext uri="{FF2B5EF4-FFF2-40B4-BE49-F238E27FC236}">
                  <a16:creationId xmlns:a16="http://schemas.microsoft.com/office/drawing/2014/main" id="{6573217C-0061-2B7A-F854-15DA7F9D9BD5}"/>
                </a:ext>
              </a:extLst>
            </p:cNvPr>
            <p:cNvSpPr/>
            <p:nvPr/>
          </p:nvSpPr>
          <p:spPr>
            <a:xfrm>
              <a:off x="5082713" y="8710370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5" name="Partial Circle 24">
              <a:extLst>
                <a:ext uri="{FF2B5EF4-FFF2-40B4-BE49-F238E27FC236}">
                  <a16:creationId xmlns:a16="http://schemas.microsoft.com/office/drawing/2014/main" id="{175D72DB-639E-9752-1FA0-A51C1871E531}"/>
                </a:ext>
              </a:extLst>
            </p:cNvPr>
            <p:cNvSpPr/>
            <p:nvPr/>
          </p:nvSpPr>
          <p:spPr>
            <a:xfrm>
              <a:off x="5243981" y="8445032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6" name="Partial Circle 25">
              <a:extLst>
                <a:ext uri="{FF2B5EF4-FFF2-40B4-BE49-F238E27FC236}">
                  <a16:creationId xmlns:a16="http://schemas.microsoft.com/office/drawing/2014/main" id="{9A20E7F0-EB04-D6E3-C93B-5C86E4F8F267}"/>
                </a:ext>
              </a:extLst>
            </p:cNvPr>
            <p:cNvSpPr/>
            <p:nvPr/>
          </p:nvSpPr>
          <p:spPr>
            <a:xfrm>
              <a:off x="5239519" y="8635720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7" name="Partial Circle 26">
              <a:extLst>
                <a:ext uri="{FF2B5EF4-FFF2-40B4-BE49-F238E27FC236}">
                  <a16:creationId xmlns:a16="http://schemas.microsoft.com/office/drawing/2014/main" id="{F6981739-8C54-AF66-EDEC-059C4C7A0238}"/>
                </a:ext>
              </a:extLst>
            </p:cNvPr>
            <p:cNvSpPr/>
            <p:nvPr/>
          </p:nvSpPr>
          <p:spPr>
            <a:xfrm>
              <a:off x="5509883" y="8735567"/>
              <a:ext cx="148052" cy="148052"/>
            </a:xfrm>
            <a:prstGeom prst="pie">
              <a:avLst>
                <a:gd name="adj1" fmla="val 1591827"/>
                <a:gd name="adj2" fmla="val 20278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628E6461-651E-D067-0E2E-E28450BE473C}"/>
                </a:ext>
              </a:extLst>
            </p:cNvPr>
            <p:cNvSpPr/>
            <p:nvPr/>
          </p:nvSpPr>
          <p:spPr>
            <a:xfrm>
              <a:off x="6735150" y="8394548"/>
              <a:ext cx="579215" cy="44520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327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7EF38-33A9-C766-165D-C96B2683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5E1C36-A247-9BD0-5501-4EE35D97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8" y="699228"/>
            <a:ext cx="6714172" cy="597100"/>
          </a:xfrm>
        </p:spPr>
        <p:txBody>
          <a:bodyPr>
            <a:normAutofit fontScale="90000"/>
          </a:bodyPr>
          <a:lstStyle/>
          <a:p>
            <a:r>
              <a:rPr lang="en-GB" dirty="0"/>
              <a:t>Contact Angle property model</a:t>
            </a:r>
            <a:endParaRPr lang="el-GR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829AAD-EB5E-4298-ECF3-8DE957A350CD}"/>
              </a:ext>
            </a:extLst>
          </p:cNvPr>
          <p:cNvSpPr txBox="1"/>
          <p:nvPr/>
        </p:nvSpPr>
        <p:spPr>
          <a:xfrm>
            <a:off x="7938875" y="366408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  <a:endParaRPr lang="el-GR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88EA53F-4620-D09D-C03A-026949D40561}"/>
              </a:ext>
            </a:extLst>
          </p:cNvPr>
          <p:cNvGrpSpPr/>
          <p:nvPr/>
        </p:nvGrpSpPr>
        <p:grpSpPr>
          <a:xfrm>
            <a:off x="3409861" y="1449192"/>
            <a:ext cx="4699325" cy="2187474"/>
            <a:chOff x="2371321" y="1445378"/>
            <a:chExt cx="4699325" cy="218747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04CE51-EF68-4445-EAFB-237E1C4BE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991" y="1814711"/>
              <a:ext cx="0" cy="18181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0FF5A67-D559-F211-0E75-848039C75F18}"/>
                </a:ext>
              </a:extLst>
            </p:cNvPr>
            <p:cNvCxnSpPr/>
            <p:nvPr/>
          </p:nvCxnSpPr>
          <p:spPr>
            <a:xfrm>
              <a:off x="2915335" y="3632852"/>
              <a:ext cx="41553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16704F0-5791-7D50-1E0E-7173B1537EB3}"/>
                </a:ext>
              </a:extLst>
            </p:cNvPr>
            <p:cNvSpPr/>
            <p:nvPr/>
          </p:nvSpPr>
          <p:spPr>
            <a:xfrm>
              <a:off x="2924991" y="2097106"/>
              <a:ext cx="4035969" cy="1446005"/>
            </a:xfrm>
            <a:custGeom>
              <a:avLst/>
              <a:gdLst>
                <a:gd name="connsiteX0" fmla="*/ 0 w 3680750"/>
                <a:gd name="connsiteY0" fmla="*/ 37827 h 1739324"/>
                <a:gd name="connsiteX1" fmla="*/ 347241 w 3680750"/>
                <a:gd name="connsiteY1" fmla="*/ 223022 h 1739324"/>
                <a:gd name="connsiteX2" fmla="*/ 717631 w 3680750"/>
                <a:gd name="connsiteY2" fmla="*/ 1739305 h 1739324"/>
                <a:gd name="connsiteX3" fmla="*/ 1041722 w 3680750"/>
                <a:gd name="connsiteY3" fmla="*/ 257746 h 1739324"/>
                <a:gd name="connsiteX4" fmla="*/ 2419109 w 3680750"/>
                <a:gd name="connsiteY4" fmla="*/ 419791 h 1739324"/>
                <a:gd name="connsiteX5" fmla="*/ 3680750 w 3680750"/>
                <a:gd name="connsiteY5" fmla="*/ 616561 h 173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0750" h="1739324">
                  <a:moveTo>
                    <a:pt x="0" y="37827"/>
                  </a:moveTo>
                  <a:cubicBezTo>
                    <a:pt x="113818" y="-11366"/>
                    <a:pt x="227636" y="-60558"/>
                    <a:pt x="347241" y="223022"/>
                  </a:cubicBezTo>
                  <a:cubicBezTo>
                    <a:pt x="466846" y="506602"/>
                    <a:pt x="601884" y="1733518"/>
                    <a:pt x="717631" y="1739305"/>
                  </a:cubicBezTo>
                  <a:cubicBezTo>
                    <a:pt x="833378" y="1745092"/>
                    <a:pt x="758142" y="477665"/>
                    <a:pt x="1041722" y="257746"/>
                  </a:cubicBezTo>
                  <a:cubicBezTo>
                    <a:pt x="1325302" y="37827"/>
                    <a:pt x="1979271" y="359989"/>
                    <a:pt x="2419109" y="419791"/>
                  </a:cubicBezTo>
                  <a:cubicBezTo>
                    <a:pt x="2858947" y="479593"/>
                    <a:pt x="3269848" y="548077"/>
                    <a:pt x="3680750" y="61656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0205DC-EB0C-93C6-2BE7-3E767F40B472}"/>
                </a:ext>
              </a:extLst>
            </p:cNvPr>
            <p:cNvSpPr txBox="1"/>
            <p:nvPr/>
          </p:nvSpPr>
          <p:spPr>
            <a:xfrm>
              <a:off x="2371321" y="1445378"/>
              <a:ext cx="1269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Cont. Angle</a:t>
              </a:r>
              <a:endParaRPr lang="el-GR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28CB3C-00E6-CD11-36C3-26862D1F329D}"/>
              </a:ext>
            </a:extLst>
          </p:cNvPr>
          <p:cNvGrpSpPr/>
          <p:nvPr/>
        </p:nvGrpSpPr>
        <p:grpSpPr>
          <a:xfrm>
            <a:off x="882406" y="1991508"/>
            <a:ext cx="3215032" cy="3958098"/>
            <a:chOff x="882406" y="1991508"/>
            <a:chExt cx="3215032" cy="39580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6B61D8-C68E-1191-B158-1F4792314C05}"/>
                </a:ext>
              </a:extLst>
            </p:cNvPr>
            <p:cNvGrpSpPr/>
            <p:nvPr/>
          </p:nvGrpSpPr>
          <p:grpSpPr>
            <a:xfrm>
              <a:off x="966324" y="1991508"/>
              <a:ext cx="3131114" cy="3584101"/>
              <a:chOff x="1187332" y="1872954"/>
              <a:chExt cx="3131114" cy="358410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528E357-004E-E9AB-B7DA-F2E8EF087548}"/>
                  </a:ext>
                </a:extLst>
              </p:cNvPr>
              <p:cNvSpPr/>
              <p:nvPr/>
            </p:nvSpPr>
            <p:spPr>
              <a:xfrm>
                <a:off x="1187332" y="4551981"/>
                <a:ext cx="2118753" cy="905074"/>
              </a:xfrm>
              <a:prstGeom prst="rect">
                <a:avLst/>
              </a:prstGeom>
              <a:pattFill prst="pct90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0B9ED99-1687-9380-4D4D-50CA22DC292A}"/>
                  </a:ext>
                </a:extLst>
              </p:cNvPr>
              <p:cNvSpPr/>
              <p:nvPr/>
            </p:nvSpPr>
            <p:spPr>
              <a:xfrm>
                <a:off x="4023215" y="1872954"/>
                <a:ext cx="295231" cy="29270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35151A8E-55EF-A388-2F58-2BA621EC7AB3}"/>
                  </a:ext>
                </a:extLst>
              </p:cNvPr>
              <p:cNvCxnSpPr>
                <a:cxnSpLocks/>
                <a:stCxn id="130" idx="3"/>
              </p:cNvCxnSpPr>
              <p:nvPr/>
            </p:nvCxnSpPr>
            <p:spPr>
              <a:xfrm flipH="1">
                <a:off x="2201599" y="2122792"/>
                <a:ext cx="1864852" cy="2301663"/>
              </a:xfrm>
              <a:prstGeom prst="straightConnector1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755991-2C62-EE1C-A06E-9994775FF139}"/>
                </a:ext>
              </a:extLst>
            </p:cNvPr>
            <p:cNvSpPr txBox="1"/>
            <p:nvPr/>
          </p:nvSpPr>
          <p:spPr>
            <a:xfrm>
              <a:off x="882406" y="5580274"/>
              <a:ext cx="2286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plastic substrate</a:t>
              </a:r>
              <a:endParaRPr lang="el-GR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D7DD28-CCD4-3850-FB06-E2F28E66EDA2}"/>
              </a:ext>
            </a:extLst>
          </p:cNvPr>
          <p:cNvGrpSpPr/>
          <p:nvPr/>
        </p:nvGrpSpPr>
        <p:grpSpPr>
          <a:xfrm>
            <a:off x="3366809" y="1948902"/>
            <a:ext cx="2118753" cy="4000704"/>
            <a:chOff x="3366809" y="1948902"/>
            <a:chExt cx="2118753" cy="40007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4A2E39-B4A7-0E63-B85B-B2D0D2DF75C3}"/>
                </a:ext>
              </a:extLst>
            </p:cNvPr>
            <p:cNvGrpSpPr/>
            <p:nvPr/>
          </p:nvGrpSpPr>
          <p:grpSpPr>
            <a:xfrm>
              <a:off x="3366809" y="1948902"/>
              <a:ext cx="2118753" cy="3619800"/>
              <a:chOff x="3587817" y="1830348"/>
              <a:chExt cx="2118753" cy="36198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8CCD38A-7910-FD60-7B05-4070CE9C682F}"/>
                  </a:ext>
                </a:extLst>
              </p:cNvPr>
              <p:cNvGrpSpPr/>
              <p:nvPr/>
            </p:nvGrpSpPr>
            <p:grpSpPr>
              <a:xfrm>
                <a:off x="3587817" y="4157663"/>
                <a:ext cx="2118753" cy="1292485"/>
                <a:chOff x="3587817" y="4157663"/>
                <a:chExt cx="2118753" cy="1292485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2F1DCD7E-2BC6-519F-CCFD-7F623437CC20}"/>
                    </a:ext>
                  </a:extLst>
                </p:cNvPr>
                <p:cNvSpPr/>
                <p:nvPr/>
              </p:nvSpPr>
              <p:spPr>
                <a:xfrm>
                  <a:off x="3587817" y="4545074"/>
                  <a:ext cx="2118753" cy="905074"/>
                </a:xfrm>
                <a:prstGeom prst="rect">
                  <a:avLst/>
                </a:prstGeom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1A2FE93E-E999-BED3-3689-2F5E6E34AE38}"/>
                    </a:ext>
                  </a:extLst>
                </p:cNvPr>
                <p:cNvSpPr/>
                <p:nvPr/>
              </p:nvSpPr>
              <p:spPr>
                <a:xfrm>
                  <a:off x="3706929" y="4393123"/>
                  <a:ext cx="128083" cy="2480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52E8E64-5B55-5230-78DE-4EA5AB6C33FB}"/>
                    </a:ext>
                  </a:extLst>
                </p:cNvPr>
                <p:cNvSpPr/>
                <p:nvPr/>
              </p:nvSpPr>
              <p:spPr>
                <a:xfrm>
                  <a:off x="3995597" y="4427187"/>
                  <a:ext cx="128083" cy="2480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3B9BBEF-3458-EC0D-C8B2-ADCC0AB9E1DB}"/>
                    </a:ext>
                  </a:extLst>
                </p:cNvPr>
                <p:cNvSpPr/>
                <p:nvPr/>
              </p:nvSpPr>
              <p:spPr>
                <a:xfrm>
                  <a:off x="4276652" y="4365049"/>
                  <a:ext cx="128083" cy="2480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92ABA08-A982-4B9B-49CF-01441D913C30}"/>
                    </a:ext>
                  </a:extLst>
                </p:cNvPr>
                <p:cNvSpPr/>
                <p:nvPr/>
              </p:nvSpPr>
              <p:spPr>
                <a:xfrm>
                  <a:off x="4629024" y="4372929"/>
                  <a:ext cx="128083" cy="2480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C0E2D0E5-AE51-6057-933B-A3B279E4DFB0}"/>
                    </a:ext>
                  </a:extLst>
                </p:cNvPr>
                <p:cNvSpPr/>
                <p:nvPr/>
              </p:nvSpPr>
              <p:spPr>
                <a:xfrm>
                  <a:off x="4867067" y="4343612"/>
                  <a:ext cx="128083" cy="2480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9755DEF3-B80A-8DE6-0F54-4E12FF9B8201}"/>
                    </a:ext>
                  </a:extLst>
                </p:cNvPr>
                <p:cNvSpPr/>
                <p:nvPr/>
              </p:nvSpPr>
              <p:spPr>
                <a:xfrm>
                  <a:off x="5147689" y="4334492"/>
                  <a:ext cx="128083" cy="2480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D2F924DC-E3D4-D99B-677F-A4DE828E8E17}"/>
                    </a:ext>
                  </a:extLst>
                </p:cNvPr>
                <p:cNvSpPr/>
                <p:nvPr/>
              </p:nvSpPr>
              <p:spPr>
                <a:xfrm>
                  <a:off x="5383089" y="4382952"/>
                  <a:ext cx="128083" cy="2480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A8A60948-3268-2176-A981-92E4AF5B5488}"/>
                    </a:ext>
                  </a:extLst>
                </p:cNvPr>
                <p:cNvCxnSpPr>
                  <a:endCxn id="98" idx="0"/>
                </p:cNvCxnSpPr>
                <p:nvPr/>
              </p:nvCxnSpPr>
              <p:spPr>
                <a:xfrm>
                  <a:off x="3770970" y="4157663"/>
                  <a:ext cx="1" cy="23546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5AB3210A-2683-DDF0-E2AA-7FCA52C52D01}"/>
                    </a:ext>
                  </a:extLst>
                </p:cNvPr>
                <p:cNvCxnSpPr/>
                <p:nvPr/>
              </p:nvCxnSpPr>
              <p:spPr>
                <a:xfrm>
                  <a:off x="4059532" y="4248004"/>
                  <a:ext cx="1" cy="23546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C7F411FC-7A98-D70F-EDE2-6CCBA6B3810C}"/>
                    </a:ext>
                  </a:extLst>
                </p:cNvPr>
                <p:cNvCxnSpPr/>
                <p:nvPr/>
              </p:nvCxnSpPr>
              <p:spPr>
                <a:xfrm>
                  <a:off x="4341789" y="4257886"/>
                  <a:ext cx="1" cy="23546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69E86064-54EF-17B6-98E4-E093DDAD4E60}"/>
                    </a:ext>
                  </a:extLst>
                </p:cNvPr>
                <p:cNvCxnSpPr/>
                <p:nvPr/>
              </p:nvCxnSpPr>
              <p:spPr>
                <a:xfrm>
                  <a:off x="4702133" y="4226334"/>
                  <a:ext cx="1" cy="23546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D961CB0A-EED5-7920-82CD-6081044C84F7}"/>
                    </a:ext>
                  </a:extLst>
                </p:cNvPr>
                <p:cNvCxnSpPr/>
                <p:nvPr/>
              </p:nvCxnSpPr>
              <p:spPr>
                <a:xfrm>
                  <a:off x="4940734" y="4244551"/>
                  <a:ext cx="1" cy="23546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284DF6DE-7E38-6225-8182-130D6159C91B}"/>
                    </a:ext>
                  </a:extLst>
                </p:cNvPr>
                <p:cNvCxnSpPr/>
                <p:nvPr/>
              </p:nvCxnSpPr>
              <p:spPr>
                <a:xfrm>
                  <a:off x="5220393" y="4259043"/>
                  <a:ext cx="1" cy="23546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16E06AF4-95C6-C4C9-7FD8-6693209D7AAA}"/>
                    </a:ext>
                  </a:extLst>
                </p:cNvPr>
                <p:cNvCxnSpPr/>
                <p:nvPr/>
              </p:nvCxnSpPr>
              <p:spPr>
                <a:xfrm>
                  <a:off x="5457884" y="4257886"/>
                  <a:ext cx="1" cy="23546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67C8942-D369-E855-31F8-87347F18020E}"/>
                  </a:ext>
                </a:extLst>
              </p:cNvPr>
              <p:cNvGrpSpPr/>
              <p:nvPr/>
            </p:nvGrpSpPr>
            <p:grpSpPr>
              <a:xfrm>
                <a:off x="4293045" y="1830348"/>
                <a:ext cx="684184" cy="2203107"/>
                <a:chOff x="4293045" y="1830348"/>
                <a:chExt cx="684184" cy="2203107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0945A5DC-B11C-B1A1-B6E5-916448146CFB}"/>
                    </a:ext>
                  </a:extLst>
                </p:cNvPr>
                <p:cNvSpPr/>
                <p:nvPr/>
              </p:nvSpPr>
              <p:spPr>
                <a:xfrm rot="3862035">
                  <a:off x="4210174" y="2066772"/>
                  <a:ext cx="1003480" cy="5306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DAD9E1AE-B019-C340-D357-8D43FFAE99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93045" y="2666974"/>
                  <a:ext cx="316852" cy="1366481"/>
                </a:xfrm>
                <a:prstGeom prst="straightConnector1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1698E1-F46E-9A05-A070-5A9D9C0D339F}"/>
                </a:ext>
              </a:extLst>
            </p:cNvPr>
            <p:cNvSpPr txBox="1"/>
            <p:nvPr/>
          </p:nvSpPr>
          <p:spPr>
            <a:xfrm>
              <a:off x="3378368" y="5580274"/>
              <a:ext cx="2107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Initiating etching</a:t>
              </a:r>
              <a:endParaRPr lang="el-GR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F49B39-1642-A896-E448-8DDB9D25E453}"/>
              </a:ext>
            </a:extLst>
          </p:cNvPr>
          <p:cNvGrpSpPr/>
          <p:nvPr/>
        </p:nvGrpSpPr>
        <p:grpSpPr>
          <a:xfrm>
            <a:off x="4521662" y="3219475"/>
            <a:ext cx="3520975" cy="2717396"/>
            <a:chOff x="4521662" y="3219475"/>
            <a:chExt cx="3520975" cy="27173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26574C-B70B-F608-911D-E5595A7CFF97}"/>
                </a:ext>
              </a:extLst>
            </p:cNvPr>
            <p:cNvGrpSpPr/>
            <p:nvPr/>
          </p:nvGrpSpPr>
          <p:grpSpPr>
            <a:xfrm>
              <a:off x="4521662" y="3219475"/>
              <a:ext cx="3520975" cy="2343389"/>
              <a:chOff x="4742670" y="3100921"/>
              <a:chExt cx="3520975" cy="234338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5EBE0A7-EDFD-7FA4-EE60-FE1E17317324}"/>
                  </a:ext>
                </a:extLst>
              </p:cNvPr>
              <p:cNvGrpSpPr/>
              <p:nvPr/>
            </p:nvGrpSpPr>
            <p:grpSpPr>
              <a:xfrm>
                <a:off x="4742670" y="3100921"/>
                <a:ext cx="3520975" cy="2343389"/>
                <a:chOff x="4742670" y="3100921"/>
                <a:chExt cx="3520975" cy="2343389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7C5ADBC4-2A52-0BAD-F1F7-2CE9E9E3A6A8}"/>
                    </a:ext>
                  </a:extLst>
                </p:cNvPr>
                <p:cNvGrpSpPr/>
                <p:nvPr/>
              </p:nvGrpSpPr>
              <p:grpSpPr>
                <a:xfrm>
                  <a:off x="5872256" y="3920502"/>
                  <a:ext cx="2391389" cy="1523808"/>
                  <a:chOff x="7352482" y="3595512"/>
                  <a:chExt cx="2760410" cy="1523808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4C3F0305-D197-6B67-46A6-0CC86752CE65}"/>
                      </a:ext>
                    </a:extLst>
                  </p:cNvPr>
                  <p:cNvSpPr/>
                  <p:nvPr/>
                </p:nvSpPr>
                <p:spPr>
                  <a:xfrm>
                    <a:off x="7453950" y="4214246"/>
                    <a:ext cx="2445703" cy="905074"/>
                  </a:xfrm>
                  <a:prstGeom prst="rect">
                    <a:avLst/>
                  </a:prstGeom>
                  <a:pattFill prst="pct90">
                    <a:fgClr>
                      <a:schemeClr val="accent1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A367113F-20ED-D08F-1D60-94EEAEA000C1}"/>
                      </a:ext>
                    </a:extLst>
                  </p:cNvPr>
                  <p:cNvGrpSpPr/>
                  <p:nvPr/>
                </p:nvGrpSpPr>
                <p:grpSpPr>
                  <a:xfrm>
                    <a:off x="7352482" y="3595512"/>
                    <a:ext cx="2760410" cy="949056"/>
                    <a:chOff x="9003723" y="3468606"/>
                    <a:chExt cx="3975907" cy="716094"/>
                  </a:xfrm>
                </p:grpSpPr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290DC918-9FAB-0DFF-7FBA-93DEF899DD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03723" y="3468606"/>
                      <a:ext cx="3975907" cy="716094"/>
                      <a:chOff x="9003723" y="3468606"/>
                      <a:chExt cx="3975907" cy="716094"/>
                    </a:xfrm>
                  </p:grpSpPr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E3952827-733A-A871-35FE-669D5E4DC09E}"/>
                          </a:ext>
                        </a:extLst>
                      </p:cNvPr>
                      <p:cNvSpPr/>
                      <p:nvPr/>
                    </p:nvSpPr>
                    <p:spPr>
                      <a:xfrm rot="20641205">
                        <a:off x="9003723" y="3571359"/>
                        <a:ext cx="725350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78" name="Freeform: Shape 77">
                        <a:extLst>
                          <a:ext uri="{FF2B5EF4-FFF2-40B4-BE49-F238E27FC236}">
                            <a16:creationId xmlns:a16="http://schemas.microsoft.com/office/drawing/2014/main" id="{73CBC4D8-2895-DE3D-3D20-05F7A2DD4EB7}"/>
                          </a:ext>
                        </a:extLst>
                      </p:cNvPr>
                      <p:cNvSpPr/>
                      <p:nvPr/>
                    </p:nvSpPr>
                    <p:spPr>
                      <a:xfrm rot="20508205">
                        <a:off x="9803617" y="3506847"/>
                        <a:ext cx="327677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69A9D667-07E4-210B-207C-4309CED975F0}"/>
                          </a:ext>
                        </a:extLst>
                      </p:cNvPr>
                      <p:cNvSpPr/>
                      <p:nvPr/>
                    </p:nvSpPr>
                    <p:spPr>
                      <a:xfrm rot="20508205">
                        <a:off x="9535418" y="3538269"/>
                        <a:ext cx="327677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0" name="Freeform: Shape 79">
                        <a:extLst>
                          <a:ext uri="{FF2B5EF4-FFF2-40B4-BE49-F238E27FC236}">
                            <a16:creationId xmlns:a16="http://schemas.microsoft.com/office/drawing/2014/main" id="{48071274-EC6F-F8E0-3013-49B43DA5E1DB}"/>
                          </a:ext>
                        </a:extLst>
                      </p:cNvPr>
                      <p:cNvSpPr/>
                      <p:nvPr/>
                    </p:nvSpPr>
                    <p:spPr>
                      <a:xfrm rot="20508205">
                        <a:off x="11301962" y="3808411"/>
                        <a:ext cx="524056" cy="223263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1" name="Freeform: Shape 80">
                        <a:extLst>
                          <a:ext uri="{FF2B5EF4-FFF2-40B4-BE49-F238E27FC236}">
                            <a16:creationId xmlns:a16="http://schemas.microsoft.com/office/drawing/2014/main" id="{5739F266-1FD1-42D6-4DC3-392BB95589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98559" y="3527855"/>
                        <a:ext cx="395930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:a16="http://schemas.microsoft.com/office/drawing/2014/main" id="{5F626361-1BEF-F8FC-990E-1E66D85496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22033" y="3527855"/>
                        <a:ext cx="395930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:a16="http://schemas.microsoft.com/office/drawing/2014/main" id="{B2DF890E-7B75-6596-273C-A21287EF33F1}"/>
                          </a:ext>
                        </a:extLst>
                      </p:cNvPr>
                      <p:cNvSpPr/>
                      <p:nvPr/>
                    </p:nvSpPr>
                    <p:spPr>
                      <a:xfrm rot="20508205">
                        <a:off x="10820717" y="3557868"/>
                        <a:ext cx="327677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4" name="Freeform: Shape 83">
                        <a:extLst>
                          <a:ext uri="{FF2B5EF4-FFF2-40B4-BE49-F238E27FC236}">
                            <a16:creationId xmlns:a16="http://schemas.microsoft.com/office/drawing/2014/main" id="{D58F98C3-FECE-793F-EC79-BD952A7FC805}"/>
                          </a:ext>
                        </a:extLst>
                      </p:cNvPr>
                      <p:cNvSpPr/>
                      <p:nvPr/>
                    </p:nvSpPr>
                    <p:spPr>
                      <a:xfrm rot="20508205">
                        <a:off x="10682962" y="3571360"/>
                        <a:ext cx="327677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5" name="Freeform: Shape 84">
                        <a:extLst>
                          <a:ext uri="{FF2B5EF4-FFF2-40B4-BE49-F238E27FC236}">
                            <a16:creationId xmlns:a16="http://schemas.microsoft.com/office/drawing/2014/main" id="{A6FFEE07-5D43-319B-72EF-3ACC3347E7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84555" y="3548345"/>
                        <a:ext cx="395930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6" name="Freeform: Shape 85">
                        <a:extLst>
                          <a:ext uri="{FF2B5EF4-FFF2-40B4-BE49-F238E27FC236}">
                            <a16:creationId xmlns:a16="http://schemas.microsoft.com/office/drawing/2014/main" id="{B09AAA48-1152-8574-DD81-641502E3DA07}"/>
                          </a:ext>
                        </a:extLst>
                      </p:cNvPr>
                      <p:cNvSpPr/>
                      <p:nvPr/>
                    </p:nvSpPr>
                    <p:spPr>
                      <a:xfrm rot="20890100">
                        <a:off x="11640588" y="3562866"/>
                        <a:ext cx="582706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:a16="http://schemas.microsoft.com/office/drawing/2014/main" id="{3D403EB7-9785-A997-D857-C40E8871CBF1}"/>
                          </a:ext>
                        </a:extLst>
                      </p:cNvPr>
                      <p:cNvSpPr/>
                      <p:nvPr/>
                    </p:nvSpPr>
                    <p:spPr>
                      <a:xfrm rot="20508205">
                        <a:off x="12059943" y="3639648"/>
                        <a:ext cx="327677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8" name="Freeform: Shape 87">
                        <a:extLst>
                          <a:ext uri="{FF2B5EF4-FFF2-40B4-BE49-F238E27FC236}">
                            <a16:creationId xmlns:a16="http://schemas.microsoft.com/office/drawing/2014/main" id="{A2383296-E79F-26B9-669B-2F9FB2B4DC6F}"/>
                          </a:ext>
                        </a:extLst>
                      </p:cNvPr>
                      <p:cNvSpPr/>
                      <p:nvPr/>
                    </p:nvSpPr>
                    <p:spPr>
                      <a:xfrm rot="20508205">
                        <a:off x="12455574" y="3764831"/>
                        <a:ext cx="524056" cy="223263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89" name="Freeform: Shape 88">
                        <a:extLst>
                          <a:ext uri="{FF2B5EF4-FFF2-40B4-BE49-F238E27FC236}">
                            <a16:creationId xmlns:a16="http://schemas.microsoft.com/office/drawing/2014/main" id="{25605B7E-1A24-EC35-2D6D-F04001F78E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99518" y="3468606"/>
                        <a:ext cx="395930" cy="545052"/>
                      </a:xfrm>
                      <a:custGeom>
                        <a:avLst/>
                        <a:gdLst>
                          <a:gd name="connsiteX0" fmla="*/ 0 w 582706"/>
                          <a:gd name="connsiteY0" fmla="*/ 0 h 545052"/>
                          <a:gd name="connsiteX1" fmla="*/ 152400 w 582706"/>
                          <a:gd name="connsiteY1" fmla="*/ 537882 h 545052"/>
                          <a:gd name="connsiteX2" fmla="*/ 582706 w 582706"/>
                          <a:gd name="connsiteY2" fmla="*/ 259977 h 5450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82706" h="545052">
                            <a:moveTo>
                              <a:pt x="0" y="0"/>
                            </a:moveTo>
                            <a:cubicBezTo>
                              <a:pt x="27641" y="247276"/>
                              <a:pt x="55282" y="494553"/>
                              <a:pt x="152400" y="537882"/>
                            </a:cubicBezTo>
                            <a:cubicBezTo>
                              <a:pt x="249518" y="581211"/>
                              <a:pt x="416112" y="420594"/>
                              <a:pt x="582706" y="259977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E1F3BF24-AE94-FB6A-BF94-5B1DB43477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89099" y="3601953"/>
                      <a:ext cx="3606349" cy="32189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A8C43D38-F583-E087-0A98-E1E88F5D4499}"/>
                    </a:ext>
                  </a:extLst>
                </p:cNvPr>
                <p:cNvGrpSpPr/>
                <p:nvPr/>
              </p:nvGrpSpPr>
              <p:grpSpPr>
                <a:xfrm>
                  <a:off x="4742670" y="3100921"/>
                  <a:ext cx="1519010" cy="1033556"/>
                  <a:chOff x="4742670" y="3100921"/>
                  <a:chExt cx="1519010" cy="1033556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79187A7C-5202-4E89-D413-585C7E2C50A0}"/>
                      </a:ext>
                    </a:extLst>
                  </p:cNvPr>
                  <p:cNvSpPr/>
                  <p:nvPr/>
                </p:nvSpPr>
                <p:spPr>
                  <a:xfrm>
                    <a:off x="4742670" y="3100921"/>
                    <a:ext cx="530631" cy="526088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93" name="Straight Arrow Connector 92">
                    <a:extLst>
                      <a:ext uri="{FF2B5EF4-FFF2-40B4-BE49-F238E27FC236}">
                        <a16:creationId xmlns:a16="http://schemas.microsoft.com/office/drawing/2014/main" id="{42E521AB-D7A0-F26D-31E2-4F784B32B040}"/>
                      </a:ext>
                    </a:extLst>
                  </p:cNvPr>
                  <p:cNvCxnSpPr>
                    <a:cxnSpLocks/>
                    <a:stCxn id="91" idx="5"/>
                  </p:cNvCxnSpPr>
                  <p:nvPr/>
                </p:nvCxnSpPr>
                <p:spPr>
                  <a:xfrm>
                    <a:off x="5195592" y="3549965"/>
                    <a:ext cx="1066088" cy="584512"/>
                  </a:xfrm>
                  <a:prstGeom prst="straightConnector1">
                    <a:avLst/>
                  </a:prstGeom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6E50449A-464E-D9A0-4603-60D850984166}"/>
                  </a:ext>
                </a:extLst>
              </p:cNvPr>
              <p:cNvCxnSpPr/>
              <p:nvPr/>
            </p:nvCxnSpPr>
            <p:spPr>
              <a:xfrm>
                <a:off x="6099870" y="4382534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9924DE32-0FCF-033C-8632-C2574D648AB1}"/>
                  </a:ext>
                </a:extLst>
              </p:cNvPr>
              <p:cNvCxnSpPr/>
              <p:nvPr/>
            </p:nvCxnSpPr>
            <p:spPr>
              <a:xfrm>
                <a:off x="6342381" y="4287309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701675B1-2B12-39DC-EABD-DBBD3E8574EE}"/>
                  </a:ext>
                </a:extLst>
              </p:cNvPr>
              <p:cNvCxnSpPr/>
              <p:nvPr/>
            </p:nvCxnSpPr>
            <p:spPr>
              <a:xfrm>
                <a:off x="6497697" y="4302735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015F6492-3FFF-14FA-D14C-8E65BBBAC8A6}"/>
                  </a:ext>
                </a:extLst>
              </p:cNvPr>
              <p:cNvCxnSpPr/>
              <p:nvPr/>
            </p:nvCxnSpPr>
            <p:spPr>
              <a:xfrm>
                <a:off x="6829306" y="4327781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B9106824-66FD-38BF-2865-EC19621BA055}"/>
                  </a:ext>
                </a:extLst>
              </p:cNvPr>
              <p:cNvCxnSpPr/>
              <p:nvPr/>
            </p:nvCxnSpPr>
            <p:spPr>
              <a:xfrm>
                <a:off x="7014250" y="4312176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AB3A66DF-CFFA-20AF-EFD1-AC09EA47871E}"/>
                  </a:ext>
                </a:extLst>
              </p:cNvPr>
              <p:cNvCxnSpPr/>
              <p:nvPr/>
            </p:nvCxnSpPr>
            <p:spPr>
              <a:xfrm>
                <a:off x="7382257" y="4318563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DF4B9CCF-76EE-EE86-E0EA-6D028D20BEBA}"/>
                  </a:ext>
                </a:extLst>
              </p:cNvPr>
              <p:cNvCxnSpPr/>
              <p:nvPr/>
            </p:nvCxnSpPr>
            <p:spPr>
              <a:xfrm>
                <a:off x="7837868" y="4357668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9816C0A2-5CAF-39CA-5FEB-B62400C18591}"/>
                  </a:ext>
                </a:extLst>
              </p:cNvPr>
              <p:cNvCxnSpPr/>
              <p:nvPr/>
            </p:nvCxnSpPr>
            <p:spPr>
              <a:xfrm>
                <a:off x="6622122" y="4302735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09B4CA5C-4008-1EB9-8BFA-43AA8B1C793D}"/>
                  </a:ext>
                </a:extLst>
              </p:cNvPr>
              <p:cNvCxnSpPr/>
              <p:nvPr/>
            </p:nvCxnSpPr>
            <p:spPr>
              <a:xfrm>
                <a:off x="7160914" y="4350566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1690E0BD-9330-98B5-2826-BA885C55FBD6}"/>
                  </a:ext>
                </a:extLst>
              </p:cNvPr>
              <p:cNvCxnSpPr/>
              <p:nvPr/>
            </p:nvCxnSpPr>
            <p:spPr>
              <a:xfrm>
                <a:off x="7623133" y="4345066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0376627D-2A69-92FB-7FEB-7DDB2FDA2EDB}"/>
                  </a:ext>
                </a:extLst>
              </p:cNvPr>
              <p:cNvCxnSpPr/>
              <p:nvPr/>
            </p:nvCxnSpPr>
            <p:spPr>
              <a:xfrm>
                <a:off x="7951958" y="4341891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233655C6-BF9A-97D1-1025-A1C42EF89391}"/>
                  </a:ext>
                </a:extLst>
              </p:cNvPr>
              <p:cNvCxnSpPr/>
              <p:nvPr/>
            </p:nvCxnSpPr>
            <p:spPr>
              <a:xfrm>
                <a:off x="8054647" y="4336901"/>
                <a:ext cx="1" cy="235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1B6CBB-76D0-2CE0-F5E6-A90E3DC20943}"/>
                </a:ext>
              </a:extLst>
            </p:cNvPr>
            <p:cNvSpPr txBox="1"/>
            <p:nvPr/>
          </p:nvSpPr>
          <p:spPr>
            <a:xfrm>
              <a:off x="5740290" y="5567539"/>
              <a:ext cx="2107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Intensive etching</a:t>
              </a:r>
              <a:endParaRPr lang="el-GR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29F6CC-4ABC-21DC-D00C-EEBD8C534BE9}"/>
              </a:ext>
            </a:extLst>
          </p:cNvPr>
          <p:cNvGrpSpPr/>
          <p:nvPr/>
        </p:nvGrpSpPr>
        <p:grpSpPr>
          <a:xfrm>
            <a:off x="5029138" y="2107827"/>
            <a:ext cx="5436748" cy="4111277"/>
            <a:chOff x="5029138" y="2107827"/>
            <a:chExt cx="5436748" cy="41112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D3AD56-5F4A-3819-8A6E-480C7311B29C}"/>
                </a:ext>
              </a:extLst>
            </p:cNvPr>
            <p:cNvGrpSpPr/>
            <p:nvPr/>
          </p:nvGrpSpPr>
          <p:grpSpPr>
            <a:xfrm>
              <a:off x="5029138" y="2107827"/>
              <a:ext cx="5371007" cy="3450176"/>
              <a:chOff x="5250146" y="1989273"/>
              <a:chExt cx="5371007" cy="3450176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5034360B-EBEE-FE42-7E5D-105750AF9FF8}"/>
                  </a:ext>
                </a:extLst>
              </p:cNvPr>
              <p:cNvGrpSpPr/>
              <p:nvPr/>
            </p:nvGrpSpPr>
            <p:grpSpPr>
              <a:xfrm>
                <a:off x="8229764" y="4348669"/>
                <a:ext cx="2391389" cy="1090780"/>
                <a:chOff x="6647853" y="4366227"/>
                <a:chExt cx="2391389" cy="109078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118BE2C-EA31-99B1-ABDC-DE79E27DEF23}"/>
                    </a:ext>
                  </a:extLst>
                </p:cNvPr>
                <p:cNvSpPr/>
                <p:nvPr/>
              </p:nvSpPr>
              <p:spPr>
                <a:xfrm>
                  <a:off x="6735756" y="4551933"/>
                  <a:ext cx="2118753" cy="905074"/>
                </a:xfrm>
                <a:prstGeom prst="rect">
                  <a:avLst/>
                </a:prstGeom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796324E-0A74-C5A4-FB4C-9B35CA82CBCB}"/>
                    </a:ext>
                  </a:extLst>
                </p:cNvPr>
                <p:cNvGrpSpPr/>
                <p:nvPr/>
              </p:nvGrpSpPr>
              <p:grpSpPr>
                <a:xfrm>
                  <a:off x="6647853" y="4366227"/>
                  <a:ext cx="2391389" cy="414684"/>
                  <a:chOff x="9003723" y="3308470"/>
                  <a:chExt cx="3975907" cy="876230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C8D9E4B3-F155-E4D1-D55E-6D75653AA9E1}"/>
                      </a:ext>
                    </a:extLst>
                  </p:cNvPr>
                  <p:cNvGrpSpPr/>
                  <p:nvPr/>
                </p:nvGrpSpPr>
                <p:grpSpPr>
                  <a:xfrm>
                    <a:off x="9003723" y="3468606"/>
                    <a:ext cx="3975907" cy="716094"/>
                    <a:chOff x="9003723" y="3468606"/>
                    <a:chExt cx="3975907" cy="716094"/>
                  </a:xfrm>
                </p:grpSpPr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A79F03A5-C861-F464-8A09-5A204FBCC49F}"/>
                        </a:ext>
                      </a:extLst>
                    </p:cNvPr>
                    <p:cNvSpPr/>
                    <p:nvPr/>
                  </p:nvSpPr>
                  <p:spPr>
                    <a:xfrm rot="20641205">
                      <a:off x="9003723" y="3571359"/>
                      <a:ext cx="725350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1" name="Freeform: Shape 50">
                      <a:extLst>
                        <a:ext uri="{FF2B5EF4-FFF2-40B4-BE49-F238E27FC236}">
                          <a16:creationId xmlns:a16="http://schemas.microsoft.com/office/drawing/2014/main" id="{B5634973-BF53-7B0C-3DDE-FBC91DA3CF56}"/>
                        </a:ext>
                      </a:extLst>
                    </p:cNvPr>
                    <p:cNvSpPr/>
                    <p:nvPr/>
                  </p:nvSpPr>
                  <p:spPr>
                    <a:xfrm rot="20508205">
                      <a:off x="9803617" y="3506847"/>
                      <a:ext cx="327677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4FB325B7-2DA8-64F1-2BE2-B9112C54AD02}"/>
                        </a:ext>
                      </a:extLst>
                    </p:cNvPr>
                    <p:cNvSpPr/>
                    <p:nvPr/>
                  </p:nvSpPr>
                  <p:spPr>
                    <a:xfrm rot="20508205">
                      <a:off x="9535418" y="3538269"/>
                      <a:ext cx="327677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A50E2C05-2F23-5EE7-7574-2C1902DFD1E1}"/>
                        </a:ext>
                      </a:extLst>
                    </p:cNvPr>
                    <p:cNvSpPr/>
                    <p:nvPr/>
                  </p:nvSpPr>
                  <p:spPr>
                    <a:xfrm rot="20508205">
                      <a:off x="11301962" y="3808411"/>
                      <a:ext cx="524056" cy="223263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209615EB-597B-5D16-4466-2E34CD2F6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98559" y="3527855"/>
                      <a:ext cx="395930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DE14F8B6-4D29-ABFB-F590-F3D8FC54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2033" y="3527855"/>
                      <a:ext cx="395930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5" name="Freeform: Shape 64">
                      <a:extLst>
                        <a:ext uri="{FF2B5EF4-FFF2-40B4-BE49-F238E27FC236}">
                          <a16:creationId xmlns:a16="http://schemas.microsoft.com/office/drawing/2014/main" id="{1E52A696-12AA-FAA1-DEE6-1AB86BE5C449}"/>
                        </a:ext>
                      </a:extLst>
                    </p:cNvPr>
                    <p:cNvSpPr/>
                    <p:nvPr/>
                  </p:nvSpPr>
                  <p:spPr>
                    <a:xfrm rot="20508205">
                      <a:off x="10820717" y="3557868"/>
                      <a:ext cx="327677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5A554D60-FA4C-7D6D-8203-824FD2D0F7D4}"/>
                        </a:ext>
                      </a:extLst>
                    </p:cNvPr>
                    <p:cNvSpPr/>
                    <p:nvPr/>
                  </p:nvSpPr>
                  <p:spPr>
                    <a:xfrm rot="20508205">
                      <a:off x="10682962" y="3571360"/>
                      <a:ext cx="327677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E8775A44-CCBD-46CE-E3F0-5DF3CC678E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84555" y="3548345"/>
                      <a:ext cx="395930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DC567067-124B-07F6-D818-EB6A85C9BF55}"/>
                        </a:ext>
                      </a:extLst>
                    </p:cNvPr>
                    <p:cNvSpPr/>
                    <p:nvPr/>
                  </p:nvSpPr>
                  <p:spPr>
                    <a:xfrm rot="20890100">
                      <a:off x="11640588" y="3562866"/>
                      <a:ext cx="582706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23EAAAFB-EA5C-6ECA-45B8-BF57F41FDAEB}"/>
                        </a:ext>
                      </a:extLst>
                    </p:cNvPr>
                    <p:cNvSpPr/>
                    <p:nvPr/>
                  </p:nvSpPr>
                  <p:spPr>
                    <a:xfrm rot="20508205">
                      <a:off x="12059943" y="3639648"/>
                      <a:ext cx="327677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BDE9EBA3-9A9D-6494-6C72-2E7AB63A64A7}"/>
                        </a:ext>
                      </a:extLst>
                    </p:cNvPr>
                    <p:cNvSpPr/>
                    <p:nvPr/>
                  </p:nvSpPr>
                  <p:spPr>
                    <a:xfrm rot="20508205">
                      <a:off x="12455574" y="3764831"/>
                      <a:ext cx="524056" cy="223263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81D7CF6B-82C8-C3F2-C1EF-6C105005AE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99518" y="3468606"/>
                      <a:ext cx="395930" cy="545052"/>
                    </a:xfrm>
                    <a:custGeom>
                      <a:avLst/>
                      <a:gdLst>
                        <a:gd name="connsiteX0" fmla="*/ 0 w 582706"/>
                        <a:gd name="connsiteY0" fmla="*/ 0 h 545052"/>
                        <a:gd name="connsiteX1" fmla="*/ 152400 w 582706"/>
                        <a:gd name="connsiteY1" fmla="*/ 537882 h 545052"/>
                        <a:gd name="connsiteX2" fmla="*/ 582706 w 582706"/>
                        <a:gd name="connsiteY2" fmla="*/ 259977 h 5450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82706" h="545052">
                          <a:moveTo>
                            <a:pt x="0" y="0"/>
                          </a:moveTo>
                          <a:cubicBezTo>
                            <a:pt x="27641" y="247276"/>
                            <a:pt x="55282" y="494553"/>
                            <a:pt x="152400" y="537882"/>
                          </a:cubicBezTo>
                          <a:cubicBezTo>
                            <a:pt x="249518" y="581211"/>
                            <a:pt x="416112" y="420594"/>
                            <a:pt x="582706" y="25997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466324E-DFAF-DD47-60E7-E02CD2988315}"/>
                      </a:ext>
                    </a:extLst>
                  </p:cNvPr>
                  <p:cNvSpPr/>
                  <p:nvPr/>
                </p:nvSpPr>
                <p:spPr>
                  <a:xfrm>
                    <a:off x="9089099" y="3308470"/>
                    <a:ext cx="3606349" cy="6153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9386989-973D-8E5F-07F1-7682D13CB443}"/>
                  </a:ext>
                </a:extLst>
              </p:cNvPr>
              <p:cNvGrpSpPr/>
              <p:nvPr/>
            </p:nvGrpSpPr>
            <p:grpSpPr>
              <a:xfrm>
                <a:off x="5250146" y="1989273"/>
                <a:ext cx="3693167" cy="2428595"/>
                <a:chOff x="5250146" y="1989273"/>
                <a:chExt cx="3693167" cy="2428595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3BCFE3C-AAAD-F4A2-F8D6-151A9D339433}"/>
                    </a:ext>
                  </a:extLst>
                </p:cNvPr>
                <p:cNvSpPr/>
                <p:nvPr/>
              </p:nvSpPr>
              <p:spPr>
                <a:xfrm rot="233981">
                  <a:off x="5250146" y="1989273"/>
                  <a:ext cx="1372735" cy="53063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45156611-1A18-73BB-F7A4-01B05A9ED1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38473" y="2519002"/>
                  <a:ext cx="2704840" cy="1898866"/>
                </a:xfrm>
                <a:prstGeom prst="straightConnector1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59A946-071A-2679-6453-B15FC998E151}"/>
                </a:ext>
              </a:extLst>
            </p:cNvPr>
            <p:cNvSpPr txBox="1"/>
            <p:nvPr/>
          </p:nvSpPr>
          <p:spPr>
            <a:xfrm>
              <a:off x="7934447" y="5572773"/>
              <a:ext cx="25314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Smoothed surface</a:t>
              </a:r>
            </a:p>
            <a:p>
              <a:pPr algn="ctr"/>
              <a:r>
                <a:rPr lang="en-US" dirty="0"/>
                <a:t>Gradual </a:t>
              </a:r>
              <a:r>
                <a:rPr lang="sv-SE" sz="1800" b="0" i="0" u="none" strike="noStrike" baseline="0" dirty="0">
                  <a:solidFill>
                    <a:srgbClr val="000000"/>
                  </a:solidFill>
                </a:rPr>
                <a:t>cavities 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</a:rPr>
                <a:t>creation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42400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3B342-80ED-2707-CED7-AB930A3E7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312">
            <a:extLst>
              <a:ext uri="{FF2B5EF4-FFF2-40B4-BE49-F238E27FC236}">
                <a16:creationId xmlns:a16="http://schemas.microsoft.com/office/drawing/2014/main" id="{E8657627-0347-24AE-865B-CCF201831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5" y="1694923"/>
            <a:ext cx="3926873" cy="2924702"/>
          </a:xfrm>
          <a:prstGeom prst="rect">
            <a:avLst/>
          </a:prstGeo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344DCD07-71BA-65ED-9A7B-2FC00CAD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50" y="699228"/>
            <a:ext cx="5505130" cy="59710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Contact Angle property model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8EE35-5D8B-8E48-9F8C-558568C77356}"/>
              </a:ext>
            </a:extLst>
          </p:cNvPr>
          <p:cNvGrpSpPr/>
          <p:nvPr/>
        </p:nvGrpSpPr>
        <p:grpSpPr>
          <a:xfrm>
            <a:off x="4243277" y="1560334"/>
            <a:ext cx="4365947" cy="2043602"/>
            <a:chOff x="4243277" y="1560334"/>
            <a:chExt cx="4365947" cy="2043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9B85CAD9-7FF8-B174-9965-79B5F18D86B9}"/>
                    </a:ext>
                  </a:extLst>
                </p:cNvPr>
                <p:cNvSpPr txBox="1"/>
                <p:nvPr/>
              </p:nvSpPr>
              <p:spPr>
                <a:xfrm>
                  <a:off x="4330424" y="2045240"/>
                  <a:ext cx="4278800" cy="15586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Modified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7030A0"/>
                          </a:solidFill>
                        </a:rPr>
                        <m:t>DIPPR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srgbClr val="7030A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dirty="0">
                          <a:solidFill>
                            <a:srgbClr val="7030A0"/>
                          </a:solidFill>
                        </a:rPr>
                        <m:t>Equation</m:t>
                      </m:r>
                      <m:r>
                        <m:rPr>
                          <m:nor/>
                        </m:rPr>
                        <a:rPr lang="en-US" b="1" i="1" dirty="0">
                          <a:solidFill>
                            <a:srgbClr val="7030A0"/>
                          </a:solidFill>
                        </a:rPr>
                        <m:t> #115</m:t>
                      </m:r>
                    </m:oMath>
                  </a14:m>
                  <a:endParaRPr lang="en-US" dirty="0"/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a14:m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4" name="TextBox 313">
                  <a:extLst>
                    <a:ext uri="{FF2B5EF4-FFF2-40B4-BE49-F238E27FC236}">
                      <a16:creationId xmlns:a16="http://schemas.microsoft.com/office/drawing/2014/main" id="{9B85CAD9-7FF8-B174-9965-79B5F18D8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424" y="2045240"/>
                  <a:ext cx="4278800" cy="1558696"/>
                </a:xfrm>
                <a:prstGeom prst="rect">
                  <a:avLst/>
                </a:prstGeom>
                <a:blipFill>
                  <a:blip r:embed="rId4"/>
                  <a:stretch>
                    <a:fillRect l="-855" b="-15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FD17018-643A-6E39-8845-28489049E52B}"/>
                </a:ext>
              </a:extLst>
            </p:cNvPr>
            <p:cNvSpPr txBox="1"/>
            <p:nvPr/>
          </p:nvSpPr>
          <p:spPr>
            <a:xfrm>
              <a:off x="4243277" y="1560334"/>
              <a:ext cx="39985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i="1" dirty="0"/>
                <a:t>Contact Angle estimation model</a:t>
              </a:r>
              <a:endParaRPr lang="el-GR" sz="2200" b="1" i="1" dirty="0"/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06FF7A55-FDDE-AC33-BE81-07F65C95692C}"/>
              </a:ext>
            </a:extLst>
          </p:cNvPr>
          <p:cNvGrpSpPr/>
          <p:nvPr/>
        </p:nvGrpSpPr>
        <p:grpSpPr>
          <a:xfrm>
            <a:off x="8132110" y="4211672"/>
            <a:ext cx="3380950" cy="1749290"/>
            <a:chOff x="9610797" y="3819522"/>
            <a:chExt cx="3380950" cy="1332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CCA2C064-9004-02F2-0918-98E0F1FCE8EE}"/>
                    </a:ext>
                  </a:extLst>
                </p:cNvPr>
                <p:cNvSpPr txBox="1"/>
                <p:nvPr/>
              </p:nvSpPr>
              <p:spPr>
                <a:xfrm>
                  <a:off x="10267692" y="4378158"/>
                  <a:ext cx="2724055" cy="77412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CCA2C064-9004-02F2-0918-98E0F1FCE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7692" y="4378158"/>
                  <a:ext cx="2724055" cy="7741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8" name="Arrow: Down 357">
              <a:extLst>
                <a:ext uri="{FF2B5EF4-FFF2-40B4-BE49-F238E27FC236}">
                  <a16:creationId xmlns:a16="http://schemas.microsoft.com/office/drawing/2014/main" id="{82FFD227-F5D9-7C70-F765-CC2DA2E69559}"/>
                </a:ext>
              </a:extLst>
            </p:cNvPr>
            <p:cNvSpPr/>
            <p:nvPr/>
          </p:nvSpPr>
          <p:spPr>
            <a:xfrm rot="16200000">
              <a:off x="9671336" y="4499631"/>
              <a:ext cx="317500" cy="438578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9" name="Arrow: Down 358">
              <a:extLst>
                <a:ext uri="{FF2B5EF4-FFF2-40B4-BE49-F238E27FC236}">
                  <a16:creationId xmlns:a16="http://schemas.microsoft.com/office/drawing/2014/main" id="{A7CDE979-234A-5EE5-7FE8-DECF51C198F7}"/>
                </a:ext>
              </a:extLst>
            </p:cNvPr>
            <p:cNvSpPr/>
            <p:nvPr/>
          </p:nvSpPr>
          <p:spPr>
            <a:xfrm>
              <a:off x="11233436" y="3819522"/>
              <a:ext cx="317500" cy="438578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CE4865-473C-1003-B7C8-1E2A9324C0A2}"/>
                  </a:ext>
                </a:extLst>
              </p:cNvPr>
              <p:cNvSpPr txBox="1"/>
              <p:nvPr/>
            </p:nvSpPr>
            <p:spPr>
              <a:xfrm>
                <a:off x="4723952" y="3661818"/>
                <a:ext cx="3003523" cy="1551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i="1" dirty="0">
                    <a:latin typeface="Cambria Math" panose="02040503050406030204" pitchFamily="18" charset="0"/>
                  </a:rPr>
                  <a:t>A=Boundary conditions</a:t>
                </a:r>
              </a:p>
              <a:p>
                <a:pPr marL="285750" indent="-28575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lnSpc>
                    <a:spcPct val="130000"/>
                  </a:lnSpc>
                  <a:buFont typeface="Courier New" panose="02070309020205020404" pitchFamily="49" charset="0"/>
                  <a:buChar char="o"/>
                </a:pPr>
                <a:r>
                  <a:rPr lang="en-US" b="0" i="1" dirty="0">
                    <a:latin typeface="Cambria Math" panose="02040503050406030204" pitchFamily="18" charset="0"/>
                  </a:rPr>
                  <a:t>C, D, E =0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CE4865-473C-1003-B7C8-1E2A9324C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952" y="3661818"/>
                <a:ext cx="3003523" cy="1551835"/>
              </a:xfrm>
              <a:prstGeom prst="rect">
                <a:avLst/>
              </a:prstGeom>
              <a:blipFill>
                <a:blip r:embed="rId6"/>
                <a:stretch>
                  <a:fillRect l="-1623" b="-59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E6D507-F942-3F31-2100-6806ED8DD8A4}"/>
                  </a:ext>
                </a:extLst>
              </p:cNvPr>
              <p:cNvSpPr txBox="1"/>
              <p:nvPr/>
            </p:nvSpPr>
            <p:spPr>
              <a:xfrm>
                <a:off x="9323618" y="2254394"/>
                <a:ext cx="2381413" cy="157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Rules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E6D507-F942-3F31-2100-6806ED8DD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618" y="2254394"/>
                <a:ext cx="2381413" cy="1575624"/>
              </a:xfrm>
              <a:prstGeom prst="rect">
                <a:avLst/>
              </a:prstGeom>
              <a:blipFill>
                <a:blip r:embed="rId7"/>
                <a:stretch>
                  <a:fillRect l="-3325" b="-3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Down 1">
            <a:extLst>
              <a:ext uri="{FF2B5EF4-FFF2-40B4-BE49-F238E27FC236}">
                <a16:creationId xmlns:a16="http://schemas.microsoft.com/office/drawing/2014/main" id="{5292F18C-82FC-2D00-D04B-22BD75268F72}"/>
              </a:ext>
            </a:extLst>
          </p:cNvPr>
          <p:cNvSpPr/>
          <p:nvPr/>
        </p:nvSpPr>
        <p:spPr>
          <a:xfrm>
            <a:off x="1709835" y="2390834"/>
            <a:ext cx="485775" cy="1000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077F3-2E58-8A76-981C-48C4C4842602}"/>
              </a:ext>
            </a:extLst>
          </p:cNvPr>
          <p:cNvSpPr txBox="1"/>
          <p:nvPr/>
        </p:nvSpPr>
        <p:spPr>
          <a:xfrm>
            <a:off x="911733" y="3470903"/>
            <a:ext cx="201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pattern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7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FEDB0-74B7-EEEA-310D-FECEDAED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1F074E17-6BB2-D49E-775C-A41B3BAED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50" y="699228"/>
            <a:ext cx="5738810" cy="59710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Contact Angle property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576F6D4D-1113-35E3-F875-F374A12B2FEC}"/>
                  </a:ext>
                </a:extLst>
              </p:cNvPr>
              <p:cNvSpPr txBox="1"/>
              <p:nvPr/>
            </p:nvSpPr>
            <p:spPr>
              <a:xfrm>
                <a:off x="4867209" y="2732621"/>
                <a:ext cx="5674439" cy="1318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Modified </a:t>
                </a:r>
                <a:r>
                  <a:rPr lang="en-US" b="1" dirty="0">
                    <a:solidFill>
                      <a:srgbClr val="7030A0"/>
                    </a:solidFill>
                  </a:rPr>
                  <a:t>DIPPR </a:t>
                </a:r>
                <a:r>
                  <a:rPr lang="en-US" b="1" i="1" dirty="0">
                    <a:solidFill>
                      <a:srgbClr val="7030A0"/>
                    </a:solidFill>
                  </a:rPr>
                  <a:t>Equation #115</a:t>
                </a:r>
                <a:endParaRPr lang="en-US" dirty="0"/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′∙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576F6D4D-1113-35E3-F875-F374A12B2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09" y="2732621"/>
                <a:ext cx="5674439" cy="1318118"/>
              </a:xfrm>
              <a:prstGeom prst="rect">
                <a:avLst/>
              </a:prstGeom>
              <a:blipFill>
                <a:blip r:embed="rId3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0" name="TextBox 319">
            <a:extLst>
              <a:ext uri="{FF2B5EF4-FFF2-40B4-BE49-F238E27FC236}">
                <a16:creationId xmlns:a16="http://schemas.microsoft.com/office/drawing/2014/main" id="{69F60EFD-3BC0-39D6-78DE-FCBAB0591A2B}"/>
              </a:ext>
            </a:extLst>
          </p:cNvPr>
          <p:cNvSpPr txBox="1"/>
          <p:nvPr/>
        </p:nvSpPr>
        <p:spPr>
          <a:xfrm>
            <a:off x="4820212" y="2363243"/>
            <a:ext cx="35346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Parameter estimation model</a:t>
            </a:r>
            <a:endParaRPr lang="el-GR" sz="2200" b="1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402ADC-4E4D-920D-A6FB-580D035233BF}"/>
              </a:ext>
            </a:extLst>
          </p:cNvPr>
          <p:cNvGrpSpPr/>
          <p:nvPr/>
        </p:nvGrpSpPr>
        <p:grpSpPr>
          <a:xfrm>
            <a:off x="508067" y="2275533"/>
            <a:ext cx="3251078" cy="2230797"/>
            <a:chOff x="5280642" y="3929448"/>
            <a:chExt cx="3380758" cy="2115752"/>
          </a:xfrm>
        </p:grpSpPr>
        <p:pic>
          <p:nvPicPr>
            <p:cNvPr id="332" name="Picture 331">
              <a:extLst>
                <a:ext uri="{FF2B5EF4-FFF2-40B4-BE49-F238E27FC236}">
                  <a16:creationId xmlns:a16="http://schemas.microsoft.com/office/drawing/2014/main" id="{E73D28C8-32CF-6A19-F4F9-F68E704AA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0642" y="3929448"/>
              <a:ext cx="3380758" cy="2115752"/>
            </a:xfrm>
            <a:prstGeom prst="rect">
              <a:avLst/>
            </a:prstGeom>
          </p:spPr>
        </p:pic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F6EDA118-FD3F-284B-B6B5-EE95B940B249}"/>
                </a:ext>
              </a:extLst>
            </p:cNvPr>
            <p:cNvCxnSpPr/>
            <p:nvPr/>
          </p:nvCxnSpPr>
          <p:spPr>
            <a:xfrm flipH="1">
              <a:off x="5501166" y="5007270"/>
              <a:ext cx="1139731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0786EA1-28C5-05A9-93FE-81D539121602}"/>
                </a:ext>
              </a:extLst>
            </p:cNvPr>
            <p:cNvCxnSpPr>
              <a:cxnSpLocks/>
            </p:cNvCxnSpPr>
            <p:nvPr/>
          </p:nvCxnSpPr>
          <p:spPr>
            <a:xfrm>
              <a:off x="6640897" y="5007270"/>
              <a:ext cx="0" cy="53817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TextBox 337">
                  <a:extLst>
                    <a:ext uri="{FF2B5EF4-FFF2-40B4-BE49-F238E27FC236}">
                      <a16:creationId xmlns:a16="http://schemas.microsoft.com/office/drawing/2014/main" id="{20F23A06-73EC-FD91-42A8-9D5F8887C5E3}"/>
                    </a:ext>
                  </a:extLst>
                </p:cNvPr>
                <p:cNvSpPr txBox="1"/>
                <p:nvPr/>
              </p:nvSpPr>
              <p:spPr>
                <a:xfrm>
                  <a:off x="6355045" y="5545649"/>
                  <a:ext cx="382991" cy="4274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oMath>
                    </m:oMathPara>
                  </a14:m>
                  <a:endParaRPr lang="el-GR" sz="2200" b="1" dirty="0"/>
                </a:p>
              </p:txBody>
            </p:sp>
          </mc:Choice>
          <mc:Fallback xmlns="">
            <p:sp>
              <p:nvSpPr>
                <p:cNvPr id="338" name="TextBox 337">
                  <a:extLst>
                    <a:ext uri="{FF2B5EF4-FFF2-40B4-BE49-F238E27FC236}">
                      <a16:creationId xmlns:a16="http://schemas.microsoft.com/office/drawing/2014/main" id="{20F23A06-73EC-FD91-42A8-9D5F8887C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045" y="5545649"/>
                  <a:ext cx="382991" cy="427405"/>
                </a:xfrm>
                <a:prstGeom prst="rect">
                  <a:avLst/>
                </a:prstGeom>
                <a:blipFill>
                  <a:blip r:embed="rId5"/>
                  <a:stretch>
                    <a:fillRect r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4A6E725-02DD-BB27-C4FA-8C2024E7DA10}"/>
              </a:ext>
            </a:extLst>
          </p:cNvPr>
          <p:cNvGrpSpPr/>
          <p:nvPr/>
        </p:nvGrpSpPr>
        <p:grpSpPr>
          <a:xfrm>
            <a:off x="226486" y="4547049"/>
            <a:ext cx="4155157" cy="1147274"/>
            <a:chOff x="437614" y="4720811"/>
            <a:chExt cx="4155157" cy="1147274"/>
          </a:xfrm>
        </p:grpSpPr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98A3D430-37E0-1C98-8556-4DC675B2F030}"/>
                </a:ext>
              </a:extLst>
            </p:cNvPr>
            <p:cNvSpPr txBox="1"/>
            <p:nvPr/>
          </p:nvSpPr>
          <p:spPr>
            <a:xfrm>
              <a:off x="437614" y="4720811"/>
              <a:ext cx="4155157" cy="972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>
                  <a:solidFill>
                    <a:schemeClr val="tx1"/>
                  </a:solidFill>
                </a:rPr>
                <a:t>Rules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i="1" dirty="0">
                  <a:solidFill>
                    <a:schemeClr val="tx1"/>
                  </a:solidFill>
                </a:rPr>
                <a:t>Optimal Concentration  →</a:t>
              </a:r>
              <a:endParaRPr lang="el-GR" i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8B318CD4-B7FB-3E13-D048-2BA1BBC9F7CB}"/>
                    </a:ext>
                  </a:extLst>
                </p:cNvPr>
                <p:cNvSpPr txBox="1"/>
                <p:nvPr/>
              </p:nvSpPr>
              <p:spPr>
                <a:xfrm>
                  <a:off x="3121159" y="5111018"/>
                  <a:ext cx="1471612" cy="7570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]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𝐶𝐴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8B318CD4-B7FB-3E13-D048-2BA1BBC9F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59" y="5111018"/>
                  <a:ext cx="1471612" cy="75706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D51A1ADE-9C77-A736-61B4-311C12356A74}"/>
                  </a:ext>
                </a:extLst>
              </p:cNvPr>
              <p:cNvSpPr txBox="1"/>
              <p:nvPr/>
            </p:nvSpPr>
            <p:spPr>
              <a:xfrm>
                <a:off x="4912021" y="1385516"/>
                <a:ext cx="2724055" cy="7741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D51A1ADE-9C77-A736-61B4-311C12356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21" y="1385516"/>
                <a:ext cx="2724055" cy="7741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2706F53-1BC9-D7D0-0A67-91678AD35C4B}"/>
              </a:ext>
            </a:extLst>
          </p:cNvPr>
          <p:cNvGrpSpPr/>
          <p:nvPr/>
        </p:nvGrpSpPr>
        <p:grpSpPr>
          <a:xfrm>
            <a:off x="4437628" y="4067752"/>
            <a:ext cx="7621022" cy="1626571"/>
            <a:chOff x="4437628" y="4067752"/>
            <a:chExt cx="7621022" cy="1626571"/>
          </a:xfrm>
        </p:grpSpPr>
        <p:sp>
          <p:nvSpPr>
            <p:cNvPr id="357" name="Arrow: Down 356">
              <a:extLst>
                <a:ext uri="{FF2B5EF4-FFF2-40B4-BE49-F238E27FC236}">
                  <a16:creationId xmlns:a16="http://schemas.microsoft.com/office/drawing/2014/main" id="{296CBB29-7664-5B9F-31DA-BA29D0DA9BB2}"/>
                </a:ext>
              </a:extLst>
            </p:cNvPr>
            <p:cNvSpPr/>
            <p:nvPr/>
          </p:nvSpPr>
          <p:spPr>
            <a:xfrm rot="16200000">
              <a:off x="4498167" y="5096500"/>
              <a:ext cx="317500" cy="438578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8" name="Arrow: Down 357">
              <a:extLst>
                <a:ext uri="{FF2B5EF4-FFF2-40B4-BE49-F238E27FC236}">
                  <a16:creationId xmlns:a16="http://schemas.microsoft.com/office/drawing/2014/main" id="{573C79B6-C296-E10A-09C0-2A399B0561A2}"/>
                </a:ext>
              </a:extLst>
            </p:cNvPr>
            <p:cNvSpPr/>
            <p:nvPr/>
          </p:nvSpPr>
          <p:spPr>
            <a:xfrm>
              <a:off x="7190374" y="4067752"/>
              <a:ext cx="317500" cy="438578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9" name="Arrow: Down 358">
              <a:extLst>
                <a:ext uri="{FF2B5EF4-FFF2-40B4-BE49-F238E27FC236}">
                  <a16:creationId xmlns:a16="http://schemas.microsoft.com/office/drawing/2014/main" id="{1BA17BCB-3E9F-6EF8-02CB-2087FAB9157C}"/>
                </a:ext>
              </a:extLst>
            </p:cNvPr>
            <p:cNvSpPr/>
            <p:nvPr/>
          </p:nvSpPr>
          <p:spPr>
            <a:xfrm>
              <a:off x="7901329" y="4067752"/>
              <a:ext cx="317500" cy="438578"/>
            </a:xfrm>
            <a:prstGeom prst="downArrow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404D361-7993-D7BE-81C3-BD815021B9C1}"/>
                    </a:ext>
                  </a:extLst>
                </p:cNvPr>
                <p:cNvSpPr txBox="1"/>
                <p:nvPr/>
              </p:nvSpPr>
              <p:spPr>
                <a:xfrm>
                  <a:off x="5012078" y="4671286"/>
                  <a:ext cx="7046572" cy="102303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114300">
                    <a:prstClr val="black"/>
                  </a:inn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′+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′∙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′∙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acc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′∙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𝑯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404D361-7993-D7BE-81C3-BD815021B9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078" y="4671286"/>
                  <a:ext cx="7046572" cy="10230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8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45AE6-900E-1984-2CBF-51502241C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3202D-99ED-0F91-820A-C9AAC4B1E29F}"/>
              </a:ext>
            </a:extLst>
          </p:cNvPr>
          <p:cNvSpPr/>
          <p:nvPr/>
        </p:nvSpPr>
        <p:spPr>
          <a:xfrm>
            <a:off x="519749" y="1445160"/>
            <a:ext cx="8572500" cy="197226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51A44DE-29FE-5077-4B18-991ED04A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Activation stage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EC6DE5-478B-C2AA-C1B6-A3B1864030AF}"/>
              </a:ext>
            </a:extLst>
          </p:cNvPr>
          <p:cNvGrpSpPr/>
          <p:nvPr/>
        </p:nvGrpSpPr>
        <p:grpSpPr>
          <a:xfrm>
            <a:off x="605755" y="1524202"/>
            <a:ext cx="3720833" cy="1868666"/>
            <a:chOff x="207422" y="1285986"/>
            <a:chExt cx="3720833" cy="1868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D327E1-7AF4-4320-043D-D2C4EA9F1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3142"/>
            <a:stretch/>
          </p:blipFill>
          <p:spPr>
            <a:xfrm>
              <a:off x="207422" y="1285986"/>
              <a:ext cx="2219878" cy="18686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3381107-2E6C-2970-C258-A44A908A4F65}"/>
                    </a:ext>
                  </a:extLst>
                </p:cNvPr>
                <p:cNvSpPr txBox="1"/>
                <p:nvPr/>
              </p:nvSpPr>
              <p:spPr>
                <a:xfrm>
                  <a:off x="955733" y="1808926"/>
                  <a:ext cx="297252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80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𝑶𝑯</m:t>
                            </m:r>
                          </m:e>
                        </m:d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𝑪𝑨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3381107-2E6C-2970-C258-A44A908A4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733" y="1808926"/>
                  <a:ext cx="297252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6BB9B9-BC13-B5E3-6A04-BA3A1B4D9649}"/>
              </a:ext>
            </a:extLst>
          </p:cNvPr>
          <p:cNvGrpSpPr/>
          <p:nvPr/>
        </p:nvGrpSpPr>
        <p:grpSpPr>
          <a:xfrm>
            <a:off x="4218217" y="1768261"/>
            <a:ext cx="4632430" cy="957968"/>
            <a:chOff x="2841644" y="2039432"/>
            <a:chExt cx="4632430" cy="957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D2AEF4-282C-B712-464B-34216270901D}"/>
                </a:ext>
              </a:extLst>
            </p:cNvPr>
            <p:cNvSpPr/>
            <p:nvPr/>
          </p:nvSpPr>
          <p:spPr>
            <a:xfrm>
              <a:off x="3571875" y="2371725"/>
              <a:ext cx="3902199" cy="5971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FC344B9-7C0E-F6BC-FFC8-C16F0ECE7517}"/>
                </a:ext>
              </a:extLst>
            </p:cNvPr>
            <p:cNvSpPr/>
            <p:nvPr/>
          </p:nvSpPr>
          <p:spPr>
            <a:xfrm>
              <a:off x="2841644" y="2431594"/>
              <a:ext cx="347552" cy="21853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6F4EAC-C4B9-DBBA-FDCA-F0DA5DF8CC43}"/>
                </a:ext>
              </a:extLst>
            </p:cNvPr>
            <p:cNvSpPr txBox="1"/>
            <p:nvPr/>
          </p:nvSpPr>
          <p:spPr>
            <a:xfrm>
              <a:off x="3557994" y="2039432"/>
              <a:ext cx="327598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/>
                <a:t>1 (before) </a:t>
              </a:r>
              <a:r>
                <a:rPr lang="en-US" sz="1600" i="1" dirty="0">
                  <a:sym typeface="Wingdings" panose="05000000000000000000" pitchFamily="2" charset="2"/>
                </a:rPr>
                <a:t>  2 (after) </a:t>
              </a:r>
              <a:r>
                <a:rPr lang="en-US" sz="1600" i="1" dirty="0"/>
                <a:t>activation</a:t>
              </a:r>
              <a:endParaRPr lang="el-GR" sz="16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FCE3F2-44F0-575E-7D0E-4B1F225433F4}"/>
                    </a:ext>
                  </a:extLst>
                </p:cNvPr>
                <p:cNvSpPr txBox="1"/>
                <p:nvPr/>
              </p:nvSpPr>
              <p:spPr>
                <a:xfrm>
                  <a:off x="3557181" y="2404503"/>
                  <a:ext cx="3902199" cy="5643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l-G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𝑪𝑨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l-GR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l-GR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𝑪𝑨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l-G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𝑪𝑨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l-GR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𝑪𝑨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a14:m>
                  <a:r>
                    <a:rPr lang="el-GR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el-GR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FCE3F2-44F0-575E-7D0E-4B1F225433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181" y="2404503"/>
                  <a:ext cx="3902199" cy="5643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Left Brace 89">
              <a:extLst>
                <a:ext uri="{FF2B5EF4-FFF2-40B4-BE49-F238E27FC236}">
                  <a16:creationId xmlns:a16="http://schemas.microsoft.com/office/drawing/2014/main" id="{24660C4A-F8C7-8FAE-C04D-0AF9565545B6}"/>
                </a:ext>
              </a:extLst>
            </p:cNvPr>
            <p:cNvSpPr/>
            <p:nvPr/>
          </p:nvSpPr>
          <p:spPr>
            <a:xfrm>
              <a:off x="3261673" y="2090082"/>
              <a:ext cx="243527" cy="907318"/>
            </a:xfrm>
            <a:prstGeom prst="leftBrace">
              <a:avLst>
                <a:gd name="adj1" fmla="val 82647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6A35DCB-0898-A39D-A240-B15AC0A1E259}"/>
              </a:ext>
            </a:extLst>
          </p:cNvPr>
          <p:cNvSpPr txBox="1"/>
          <p:nvPr/>
        </p:nvSpPr>
        <p:spPr>
          <a:xfrm>
            <a:off x="2165175" y="1457452"/>
            <a:ext cx="2175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[OH] vs </a:t>
            </a:r>
            <a:r>
              <a:rPr lang="en-US" sz="2200" b="1" dirty="0" err="1"/>
              <a:t>Cont</a:t>
            </a:r>
            <a:r>
              <a:rPr lang="en-US" sz="2200" b="1" dirty="0"/>
              <a:t> Ang</a:t>
            </a:r>
            <a:endParaRPr lang="el-GR" sz="2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E392895-ECC2-9C41-2DF2-1BD745D77038}"/>
              </a:ext>
            </a:extLst>
          </p:cNvPr>
          <p:cNvGrpSpPr/>
          <p:nvPr/>
        </p:nvGrpSpPr>
        <p:grpSpPr>
          <a:xfrm>
            <a:off x="865999" y="3736572"/>
            <a:ext cx="6340237" cy="2155401"/>
            <a:chOff x="865999" y="3736572"/>
            <a:chExt cx="6340237" cy="215540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669B9F4-B263-2AEF-D236-B2F307024FF4}"/>
                </a:ext>
              </a:extLst>
            </p:cNvPr>
            <p:cNvGrpSpPr/>
            <p:nvPr/>
          </p:nvGrpSpPr>
          <p:grpSpPr>
            <a:xfrm>
              <a:off x="865999" y="3736572"/>
              <a:ext cx="1826311" cy="2021589"/>
              <a:chOff x="8686884" y="798059"/>
              <a:chExt cx="1826311" cy="202158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86F23D5A-E6B2-A2A8-00CD-37D2DFD93D3F}"/>
                  </a:ext>
                </a:extLst>
              </p:cNvPr>
              <p:cNvGrpSpPr/>
              <p:nvPr/>
            </p:nvGrpSpPr>
            <p:grpSpPr>
              <a:xfrm>
                <a:off x="8686884" y="798059"/>
                <a:ext cx="1826311" cy="2021589"/>
                <a:chOff x="7832316" y="988559"/>
                <a:chExt cx="1826311" cy="2021589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5098E0A-AA10-80DD-336E-820F2FBFA680}"/>
                    </a:ext>
                  </a:extLst>
                </p:cNvPr>
                <p:cNvSpPr txBox="1"/>
                <p:nvPr/>
              </p:nvSpPr>
              <p:spPr>
                <a:xfrm>
                  <a:off x="8279412" y="2359079"/>
                  <a:ext cx="1095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 – C – C – </a:t>
                  </a:r>
                  <a:endParaRPr lang="el-GR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23846B5-7B11-1C89-C8B9-587123057085}"/>
                    </a:ext>
                  </a:extLst>
                </p:cNvPr>
                <p:cNvSpPr/>
                <p:nvPr/>
              </p:nvSpPr>
              <p:spPr>
                <a:xfrm>
                  <a:off x="8307189" y="2647702"/>
                  <a:ext cx="1067396" cy="362446"/>
                </a:xfrm>
                <a:prstGeom prst="rect">
                  <a:avLst/>
                </a:prstGeom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9112D6C-E8AE-4B9C-5207-63600DE7CB3A}"/>
                    </a:ext>
                  </a:extLst>
                </p:cNvPr>
                <p:cNvSpPr txBox="1"/>
                <p:nvPr/>
              </p:nvSpPr>
              <p:spPr>
                <a:xfrm>
                  <a:off x="8663817" y="1735018"/>
                  <a:ext cx="6251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Ni</a:t>
                  </a:r>
                  <a:r>
                    <a:rPr lang="en-US" baseline="30000" dirty="0">
                      <a:solidFill>
                        <a:srgbClr val="FF0000"/>
                      </a:solidFill>
                    </a:rPr>
                    <a:t>2+</a:t>
                  </a:r>
                  <a:endParaRPr lang="el-GR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58248B0-5CC9-4702-4B37-F890740F794B}"/>
                    </a:ext>
                  </a:extLst>
                </p:cNvPr>
                <p:cNvSpPr txBox="1"/>
                <p:nvPr/>
              </p:nvSpPr>
              <p:spPr>
                <a:xfrm>
                  <a:off x="8508081" y="2040462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O</a:t>
                  </a:r>
                  <a:endParaRPr lang="el-GR" dirty="0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7C5DEE2-D33E-3CA9-1370-4FF9A87C2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59724" y="2327807"/>
                  <a:ext cx="0" cy="127424"/>
                </a:xfrm>
                <a:prstGeom prst="line">
                  <a:avLst/>
                </a:prstGeom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7A0D7BF-5680-4E5C-1706-E693DC0B03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74776" y="1996507"/>
                  <a:ext cx="44225" cy="13117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B4ECD5-E87F-4838-6AC6-BD0A58822302}"/>
                    </a:ext>
                  </a:extLst>
                </p:cNvPr>
                <p:cNvSpPr txBox="1"/>
                <p:nvPr/>
              </p:nvSpPr>
              <p:spPr>
                <a:xfrm>
                  <a:off x="8850778" y="2039748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O</a:t>
                  </a:r>
                  <a:endParaRPr lang="el-GR" dirty="0"/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5FCBC37-7BC0-B958-3938-B3AF73C991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02421" y="2327093"/>
                  <a:ext cx="0" cy="127424"/>
                </a:xfrm>
                <a:prstGeom prst="line">
                  <a:avLst/>
                </a:prstGeom>
                <a:ln w="254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B5BA359-148C-210C-261D-9F038276DA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985384" y="1995793"/>
                  <a:ext cx="23265" cy="13117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B247BD3-4F57-B6BC-BF23-E02501218C1A}"/>
                    </a:ext>
                  </a:extLst>
                </p:cNvPr>
                <p:cNvSpPr txBox="1"/>
                <p:nvPr/>
              </p:nvSpPr>
              <p:spPr>
                <a:xfrm>
                  <a:off x="8919322" y="988559"/>
                  <a:ext cx="7393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[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Ni</a:t>
                  </a:r>
                  <a:r>
                    <a:rPr lang="en-US" dirty="0">
                      <a:solidFill>
                        <a:srgbClr val="00B0F0"/>
                      </a:solidFill>
                    </a:rPr>
                    <a:t>A</a:t>
                  </a:r>
                  <a:r>
                    <a:rPr lang="en-US" baseline="-25000" dirty="0">
                      <a:solidFill>
                        <a:srgbClr val="00B0F0"/>
                      </a:solidFill>
                    </a:rPr>
                    <a:t>2</a:t>
                  </a:r>
                  <a:r>
                    <a:rPr lang="en-US" dirty="0"/>
                    <a:t>]</a:t>
                  </a:r>
                  <a:endParaRPr lang="el-GR" dirty="0"/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4AD8EF90-0159-53DC-F9EC-468B5F551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92732" y="1427085"/>
                  <a:ext cx="176067" cy="311137"/>
                </a:xfrm>
                <a:prstGeom prst="straightConnector1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C4073A0-2173-186D-9D97-D02DD7AE2F0E}"/>
                    </a:ext>
                  </a:extLst>
                </p:cNvPr>
                <p:cNvSpPr txBox="1"/>
                <p:nvPr/>
              </p:nvSpPr>
              <p:spPr>
                <a:xfrm>
                  <a:off x="7905031" y="1209243"/>
                  <a:ext cx="6030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[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dirty="0">
                      <a:solidFill>
                        <a:srgbClr val="00B0F0"/>
                      </a:solidFill>
                    </a:rPr>
                    <a:t>A</a:t>
                  </a:r>
                  <a:r>
                    <a:rPr lang="en-US" dirty="0"/>
                    <a:t>]</a:t>
                  </a:r>
                  <a:endParaRPr lang="el-GR" dirty="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7783144-B4BF-C50B-90C7-D5D4A3F64383}"/>
                    </a:ext>
                  </a:extLst>
                </p:cNvPr>
                <p:cNvSpPr/>
                <p:nvPr/>
              </p:nvSpPr>
              <p:spPr>
                <a:xfrm rot="3263101" flipH="1">
                  <a:off x="8353891" y="1699202"/>
                  <a:ext cx="448400" cy="60340"/>
                </a:xfrm>
                <a:custGeom>
                  <a:avLst/>
                  <a:gdLst>
                    <a:gd name="connsiteX0" fmla="*/ 787400 w 787400"/>
                    <a:gd name="connsiteY0" fmla="*/ 184150 h 211177"/>
                    <a:gd name="connsiteX1" fmla="*/ 603250 w 787400"/>
                    <a:gd name="connsiteY1" fmla="*/ 101600 h 211177"/>
                    <a:gd name="connsiteX2" fmla="*/ 215900 w 787400"/>
                    <a:gd name="connsiteY2" fmla="*/ 209550 h 211177"/>
                    <a:gd name="connsiteX3" fmla="*/ 0 w 787400"/>
                    <a:gd name="connsiteY3" fmla="*/ 0 h 211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7400" h="211177">
                      <a:moveTo>
                        <a:pt x="787400" y="184150"/>
                      </a:moveTo>
                      <a:cubicBezTo>
                        <a:pt x="742950" y="140758"/>
                        <a:pt x="698500" y="97367"/>
                        <a:pt x="603250" y="101600"/>
                      </a:cubicBezTo>
                      <a:cubicBezTo>
                        <a:pt x="508000" y="105833"/>
                        <a:pt x="316442" y="226483"/>
                        <a:pt x="215900" y="209550"/>
                      </a:cubicBezTo>
                      <a:cubicBezTo>
                        <a:pt x="115358" y="192617"/>
                        <a:pt x="57679" y="96308"/>
                        <a:pt x="0" y="0"/>
                      </a:cubicBezTo>
                    </a:path>
                  </a:pathLst>
                </a:custGeom>
                <a:noFill/>
                <a:ln>
                  <a:headEnd type="triangle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C6972FD-D1D5-62E1-9F70-2BA551BA3627}"/>
                    </a:ext>
                  </a:extLst>
                </p:cNvPr>
                <p:cNvSpPr txBox="1"/>
                <p:nvPr/>
              </p:nvSpPr>
              <p:spPr>
                <a:xfrm>
                  <a:off x="7832316" y="1470823"/>
                  <a:ext cx="6030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[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dirty="0">
                      <a:solidFill>
                        <a:srgbClr val="00B0F0"/>
                      </a:solidFill>
                    </a:rPr>
                    <a:t>A</a:t>
                  </a:r>
                  <a:r>
                    <a:rPr lang="en-US" dirty="0"/>
                    <a:t>]</a:t>
                  </a:r>
                  <a:endParaRPr lang="el-GR" dirty="0"/>
                </a:p>
              </p:txBody>
            </p:sp>
          </p:grp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E7F0F1DE-0DFA-C94A-671B-5BF2CAAD3F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6060" y="1296298"/>
                <a:ext cx="192374" cy="298402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18C617-3EE8-FB78-C8AF-F3B0A2C7C347}"/>
                </a:ext>
              </a:extLst>
            </p:cNvPr>
            <p:cNvGrpSpPr/>
            <p:nvPr/>
          </p:nvGrpSpPr>
          <p:grpSpPr>
            <a:xfrm>
              <a:off x="3040612" y="3745334"/>
              <a:ext cx="4165624" cy="2146639"/>
              <a:chOff x="3040612" y="3745334"/>
              <a:chExt cx="4165624" cy="21466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60E0A08-1652-A90B-2878-870D04C6890A}"/>
                      </a:ext>
                    </a:extLst>
                  </p:cNvPr>
                  <p:cNvSpPr txBox="1"/>
                  <p:nvPr/>
                </p:nvSpPr>
                <p:spPr>
                  <a:xfrm>
                    <a:off x="3157705" y="4255203"/>
                    <a:ext cx="4048531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𝑁𝑖𝐴</m:t>
                          </m:r>
                          <m:r>
                            <a:rPr lang="en-US" sz="1800" b="0" i="1" baseline="-25000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+2 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𝐶𝑂𝐻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 →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𝐶𝑂𝑁𝑖𝑂𝐶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+2∙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𝐴𝐻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60E0A08-1652-A90B-2878-870D04C689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7705" y="4255203"/>
                    <a:ext cx="404853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8B77E44-9BBE-E748-5D00-365D32F1985C}"/>
                      </a:ext>
                    </a:extLst>
                  </p:cNvPr>
                  <p:cNvSpPr txBox="1"/>
                  <p:nvPr/>
                </p:nvSpPr>
                <p:spPr>
                  <a:xfrm>
                    <a:off x="3510104" y="5008860"/>
                    <a:ext cx="2685130" cy="68788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𝑒𝑞</m:t>
                              </m:r>
                            </m:sup>
                          </m:sSup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Arial" panose="020B0604020202020204" pitchFamily="34" charset="0"/>
                                    </a:rPr>
                                    <m:t>𝐶𝑂𝑁𝑖𝑂𝐶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Arial" panose="020B0604020202020204" pitchFamily="34" charset="0"/>
                                        </a:rPr>
                                        <m:t>𝐴𝐻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Arial" panose="020B0604020202020204" pitchFamily="34" charset="0"/>
                                    </a:rPr>
                                    <m:t>𝑁𝑖𝐴</m:t>
                                  </m:r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Arial" panose="020B0604020202020204" pitchFamily="34" charset="0"/>
                                        </a:rPr>
                                        <m:t>𝐶𝑂𝐻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8B77E44-9BBE-E748-5D00-365D32F198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0104" y="5008860"/>
                    <a:ext cx="2685130" cy="6878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Arrow: Right 88">
                <a:extLst>
                  <a:ext uri="{FF2B5EF4-FFF2-40B4-BE49-F238E27FC236}">
                    <a16:creationId xmlns:a16="http://schemas.microsoft.com/office/drawing/2014/main" id="{E05D3638-E1BC-3452-775C-7654E1EC9C27}"/>
                  </a:ext>
                </a:extLst>
              </p:cNvPr>
              <p:cNvSpPr/>
              <p:nvPr/>
            </p:nvSpPr>
            <p:spPr>
              <a:xfrm rot="5400000">
                <a:off x="4755093" y="4712360"/>
                <a:ext cx="347552" cy="21853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21EA9A6-4B2E-D632-C7F2-D26ED98C744B}"/>
                  </a:ext>
                </a:extLst>
              </p:cNvPr>
              <p:cNvSpPr/>
              <p:nvPr/>
            </p:nvSpPr>
            <p:spPr>
              <a:xfrm>
                <a:off x="3040612" y="3782295"/>
                <a:ext cx="3970579" cy="210967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9F6E48-910F-138A-0545-B11A3D2787F7}"/>
                  </a:ext>
                </a:extLst>
              </p:cNvPr>
              <p:cNvSpPr txBox="1"/>
              <p:nvPr/>
            </p:nvSpPr>
            <p:spPr>
              <a:xfrm>
                <a:off x="4191158" y="3745334"/>
                <a:ext cx="15270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/>
                  <a:t>Equilibrium</a:t>
                </a:r>
                <a:endParaRPr lang="el-GR" sz="2200" b="1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0BAD95-16F9-C76A-72F9-D515F795E593}"/>
              </a:ext>
            </a:extLst>
          </p:cNvPr>
          <p:cNvGrpSpPr/>
          <p:nvPr/>
        </p:nvGrpSpPr>
        <p:grpSpPr>
          <a:xfrm>
            <a:off x="7360117" y="3653326"/>
            <a:ext cx="4593758" cy="1090374"/>
            <a:chOff x="7360117" y="3653326"/>
            <a:chExt cx="4593758" cy="1090374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7F22D52B-E57F-5171-4F78-26ED362E48CE}"/>
                </a:ext>
              </a:extLst>
            </p:cNvPr>
            <p:cNvSpPr/>
            <p:nvPr/>
          </p:nvSpPr>
          <p:spPr>
            <a:xfrm rot="16200000">
              <a:off x="7607005" y="3926876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3687FE1-2614-5BE2-6038-2E9CF3279FC6}"/>
                    </a:ext>
                  </a:extLst>
                </p:cNvPr>
                <p:cNvSpPr txBox="1"/>
                <p:nvPr/>
              </p:nvSpPr>
              <p:spPr>
                <a:xfrm>
                  <a:off x="8705084" y="4029017"/>
                  <a:ext cx="3248791" cy="71468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Arial" panose="020B0604020202020204" pitchFamily="34" charset="0"/>
                              </a:rPr>
                              <m:t>𝑶𝑯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l-G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𝑪𝑨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𝑪𝑨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3687FE1-2614-5BE2-6038-2E9CF3279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5084" y="4029017"/>
                  <a:ext cx="3248791" cy="7146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D214C4-E4A5-522D-68F1-22560FAD87A1}"/>
                </a:ext>
              </a:extLst>
            </p:cNvPr>
            <p:cNvSpPr txBox="1"/>
            <p:nvPr/>
          </p:nvSpPr>
          <p:spPr>
            <a:xfrm>
              <a:off x="9219539" y="3653326"/>
              <a:ext cx="26200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/>
                <a:t>[</a:t>
              </a:r>
              <a:r>
                <a:rPr lang="en-US" sz="1800" b="1" dirty="0">
                  <a:solidFill>
                    <a:srgbClr val="7030A0"/>
                  </a:solidFill>
                </a:rPr>
                <a:t>OH</a:t>
              </a:r>
              <a:r>
                <a:rPr lang="en-US" sz="1800" b="1" dirty="0"/>
                <a:t>] Calculation= f (</a:t>
              </a:r>
              <a:r>
                <a:rPr lang="en-US" sz="1800" b="1" i="1" dirty="0">
                  <a:solidFill>
                    <a:srgbClr val="FF0000"/>
                  </a:solidFill>
                </a:rPr>
                <a:t>CA</a:t>
              </a:r>
              <a:r>
                <a:rPr lang="en-US" sz="1800" b="1" dirty="0"/>
                <a:t>)</a:t>
              </a:r>
              <a:endParaRPr lang="el-GR" sz="1800" b="1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2FE7C2-0BCE-E9AF-411C-8339F9B227CB}"/>
              </a:ext>
            </a:extLst>
          </p:cNvPr>
          <p:cNvGrpSpPr/>
          <p:nvPr/>
        </p:nvGrpSpPr>
        <p:grpSpPr>
          <a:xfrm>
            <a:off x="7359493" y="4963708"/>
            <a:ext cx="4572441" cy="1090374"/>
            <a:chOff x="7359493" y="4963708"/>
            <a:chExt cx="4572441" cy="1090374"/>
          </a:xfrm>
        </p:grpSpPr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8E8C8517-DD6E-5B8C-F8F2-66320A89EDC6}"/>
                </a:ext>
              </a:extLst>
            </p:cNvPr>
            <p:cNvSpPr/>
            <p:nvPr/>
          </p:nvSpPr>
          <p:spPr>
            <a:xfrm rot="16200000">
              <a:off x="7606381" y="5228436"/>
              <a:ext cx="484632" cy="97840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B096134-7419-23B3-8EF3-5854F6B1619C}"/>
                    </a:ext>
                  </a:extLst>
                </p:cNvPr>
                <p:cNvSpPr txBox="1"/>
                <p:nvPr/>
              </p:nvSpPr>
              <p:spPr>
                <a:xfrm>
                  <a:off x="8683143" y="5339399"/>
                  <a:ext cx="3248791" cy="71468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𝑶𝑯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l-G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1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𝑶𝑯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𝑁𝑖𝐴</m:t>
                            </m:r>
                            <m:r>
                              <a:rPr lang="en-US" b="0" i="1" baseline="-2500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B096134-7419-23B3-8EF3-5854F6B16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143" y="5339399"/>
                  <a:ext cx="3248791" cy="71468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75C4DD-FB26-2F91-F039-A8F493ED8D64}"/>
                </a:ext>
              </a:extLst>
            </p:cNvPr>
            <p:cNvSpPr txBox="1"/>
            <p:nvPr/>
          </p:nvSpPr>
          <p:spPr>
            <a:xfrm>
              <a:off x="8683144" y="4963708"/>
              <a:ext cx="32487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/>
                <a:t>[</a:t>
              </a:r>
              <a:r>
                <a:rPr lang="en-US" sz="1800" b="1" dirty="0">
                  <a:solidFill>
                    <a:srgbClr val="7030A0"/>
                  </a:solidFill>
                </a:rPr>
                <a:t>OH</a:t>
              </a:r>
              <a:r>
                <a:rPr lang="en-US" sz="1800" b="1" dirty="0"/>
                <a:t>] </a:t>
              </a:r>
              <a:r>
                <a:rPr lang="en-US" b="1" dirty="0"/>
                <a:t>Before/After Activation</a:t>
              </a:r>
              <a:endParaRPr lang="el-GR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991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D4E35-1FFC-A369-2CF9-69ACBFB9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E86456-80AA-9561-A2E3-FBA1F4E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9" y="699228"/>
            <a:ext cx="3614101" cy="597100"/>
          </a:xfrm>
        </p:spPr>
        <p:txBody>
          <a:bodyPr>
            <a:normAutofit fontScale="90000"/>
          </a:bodyPr>
          <a:lstStyle/>
          <a:p>
            <a:r>
              <a:rPr lang="en-US" dirty="0"/>
              <a:t>Reduction stage</a:t>
            </a:r>
            <a:endParaRPr lang="el-GR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261CE60-8FED-CBA8-8B69-FB03EFBE9E12}"/>
              </a:ext>
            </a:extLst>
          </p:cNvPr>
          <p:cNvGrpSpPr/>
          <p:nvPr/>
        </p:nvGrpSpPr>
        <p:grpSpPr>
          <a:xfrm>
            <a:off x="6043175" y="1158910"/>
            <a:ext cx="2748432" cy="2209562"/>
            <a:chOff x="334393" y="1593245"/>
            <a:chExt cx="2748432" cy="220956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277D600-2203-7373-ABC4-D31F4E23593E}"/>
                </a:ext>
              </a:extLst>
            </p:cNvPr>
            <p:cNvGrpSpPr/>
            <p:nvPr/>
          </p:nvGrpSpPr>
          <p:grpSpPr>
            <a:xfrm>
              <a:off x="985871" y="1970689"/>
              <a:ext cx="625158" cy="459920"/>
              <a:chOff x="3653142" y="2064190"/>
              <a:chExt cx="625158" cy="45992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918D0DD-ADDB-897E-175D-B9FF1AD740D3}"/>
                  </a:ext>
                </a:extLst>
              </p:cNvPr>
              <p:cNvSpPr/>
              <p:nvPr/>
            </p:nvSpPr>
            <p:spPr>
              <a:xfrm>
                <a:off x="3727843" y="2064190"/>
                <a:ext cx="478775" cy="4599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44560D3-9FD7-97FB-35AF-EB3DB0C60F9F}"/>
                  </a:ext>
                </a:extLst>
              </p:cNvPr>
              <p:cNvSpPr txBox="1"/>
              <p:nvPr/>
            </p:nvSpPr>
            <p:spPr>
              <a:xfrm>
                <a:off x="3653142" y="2110981"/>
                <a:ext cx="6251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v-SE" b="0" i="0" u="none" strike="noStrike" baseline="0" dirty="0">
                    <a:solidFill>
                      <a:srgbClr val="000000"/>
                    </a:solidFill>
                  </a:rPr>
                  <a:t>BH4</a:t>
                </a:r>
                <a:r>
                  <a:rPr lang="sv-SE" b="0" i="0" u="none" strike="noStrike" baseline="30000" dirty="0">
                    <a:solidFill>
                      <a:srgbClr val="000000"/>
                    </a:solidFill>
                  </a:rPr>
                  <a:t>-</a:t>
                </a:r>
                <a:endParaRPr lang="el-GR" baseline="30000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92197A0-77FC-6539-8A35-948318253415}"/>
                </a:ext>
              </a:extLst>
            </p:cNvPr>
            <p:cNvGrpSpPr/>
            <p:nvPr/>
          </p:nvGrpSpPr>
          <p:grpSpPr>
            <a:xfrm>
              <a:off x="925140" y="1593245"/>
              <a:ext cx="563090" cy="410253"/>
              <a:chOff x="3185146" y="1856156"/>
              <a:chExt cx="563090" cy="41025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09B170E-8158-8F93-4297-6C3A8C6844B8}"/>
                  </a:ext>
                </a:extLst>
              </p:cNvPr>
              <p:cNvSpPr/>
              <p:nvPr/>
            </p:nvSpPr>
            <p:spPr>
              <a:xfrm>
                <a:off x="3229089" y="1856156"/>
                <a:ext cx="427072" cy="4102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F501C75-96D8-9A6D-3334-CBAD3A6D810F}"/>
                  </a:ext>
                </a:extLst>
              </p:cNvPr>
              <p:cNvSpPr txBox="1"/>
              <p:nvPr/>
            </p:nvSpPr>
            <p:spPr>
              <a:xfrm>
                <a:off x="3185146" y="1881996"/>
                <a:ext cx="5630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v-SE" b="0" i="0" u="none" strike="noStrike" baseline="0" dirty="0">
                    <a:solidFill>
                      <a:srgbClr val="000000"/>
                    </a:solidFill>
                  </a:rPr>
                  <a:t>Na</a:t>
                </a:r>
                <a:r>
                  <a:rPr lang="sv-SE" b="0" i="0" u="none" strike="noStrike" baseline="30000" dirty="0">
                    <a:solidFill>
                      <a:srgbClr val="000000"/>
                    </a:solidFill>
                  </a:rPr>
                  <a:t>+</a:t>
                </a:r>
                <a:endParaRPr lang="el-GR" baseline="30000" dirty="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C8554D6-284D-5746-202A-A59B67C3AC93}"/>
                </a:ext>
              </a:extLst>
            </p:cNvPr>
            <p:cNvSpPr txBox="1"/>
            <p:nvPr/>
          </p:nvSpPr>
          <p:spPr>
            <a:xfrm>
              <a:off x="1566266" y="2551318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2∙e</a:t>
              </a:r>
              <a:r>
                <a:rPr lang="en-US" baseline="30000" dirty="0"/>
                <a:t>-</a:t>
              </a:r>
              <a:endParaRPr lang="el-GR" baseline="3000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FB0585D-C991-D5A0-88E1-10C45C015380}"/>
                </a:ext>
              </a:extLst>
            </p:cNvPr>
            <p:cNvSpPr/>
            <p:nvPr/>
          </p:nvSpPr>
          <p:spPr>
            <a:xfrm rot="1256039" flipH="1">
              <a:off x="1480935" y="2438218"/>
              <a:ext cx="230702" cy="415524"/>
            </a:xfrm>
            <a:custGeom>
              <a:avLst/>
              <a:gdLst>
                <a:gd name="connsiteX0" fmla="*/ 247650 w 247650"/>
                <a:gd name="connsiteY0" fmla="*/ 0 h 755650"/>
                <a:gd name="connsiteX1" fmla="*/ 158750 w 247650"/>
                <a:gd name="connsiteY1" fmla="*/ 260350 h 755650"/>
                <a:gd name="connsiteX2" fmla="*/ 165100 w 247650"/>
                <a:gd name="connsiteY2" fmla="*/ 641350 h 755650"/>
                <a:gd name="connsiteX3" fmla="*/ 0 w 247650"/>
                <a:gd name="connsiteY3" fmla="*/ 75565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755650">
                  <a:moveTo>
                    <a:pt x="247650" y="0"/>
                  </a:moveTo>
                  <a:cubicBezTo>
                    <a:pt x="210079" y="76729"/>
                    <a:pt x="172508" y="153458"/>
                    <a:pt x="158750" y="260350"/>
                  </a:cubicBezTo>
                  <a:cubicBezTo>
                    <a:pt x="144992" y="367242"/>
                    <a:pt x="191558" y="558800"/>
                    <a:pt x="165100" y="641350"/>
                  </a:cubicBezTo>
                  <a:cubicBezTo>
                    <a:pt x="138642" y="723900"/>
                    <a:pt x="69321" y="739775"/>
                    <a:pt x="0" y="75565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DA94AA22-AE7A-36F3-39FD-40589C61558E}"/>
                </a:ext>
              </a:extLst>
            </p:cNvPr>
            <p:cNvSpPr/>
            <p:nvPr/>
          </p:nvSpPr>
          <p:spPr>
            <a:xfrm>
              <a:off x="1576466" y="3017073"/>
              <a:ext cx="365940" cy="36933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F40BBBE-D47E-CB4A-9CCA-BD20D123931F}"/>
                </a:ext>
              </a:extLst>
            </p:cNvPr>
            <p:cNvSpPr txBox="1"/>
            <p:nvPr/>
          </p:nvSpPr>
          <p:spPr>
            <a:xfrm>
              <a:off x="334393" y="3140377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– C – C – </a:t>
              </a:r>
              <a:endParaRPr lang="el-G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5CF890C-78EA-2075-D0F1-BD0502FCD7F9}"/>
                </a:ext>
              </a:extLst>
            </p:cNvPr>
            <p:cNvSpPr/>
            <p:nvPr/>
          </p:nvSpPr>
          <p:spPr>
            <a:xfrm>
              <a:off x="362170" y="3429000"/>
              <a:ext cx="1067396" cy="36244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AA3CA89-1B58-26DA-CB81-F4AB33665394}"/>
                </a:ext>
              </a:extLst>
            </p:cNvPr>
            <p:cNvSpPr txBox="1"/>
            <p:nvPr/>
          </p:nvSpPr>
          <p:spPr>
            <a:xfrm>
              <a:off x="718798" y="2516316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2+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04FEEA5-0D8B-0379-E792-901CC0C94A85}"/>
                </a:ext>
              </a:extLst>
            </p:cNvPr>
            <p:cNvSpPr txBox="1"/>
            <p:nvPr/>
          </p:nvSpPr>
          <p:spPr>
            <a:xfrm>
              <a:off x="563062" y="282176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54F856A-3BBC-D58A-2C3B-FE6C00F215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705" y="3109105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2210E81-F153-E87D-04F1-D1960DAF80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757" y="2777805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30573D6-BB84-2A58-194E-B6FCA98E470E}"/>
                </a:ext>
              </a:extLst>
            </p:cNvPr>
            <p:cNvSpPr txBox="1"/>
            <p:nvPr/>
          </p:nvSpPr>
          <p:spPr>
            <a:xfrm>
              <a:off x="905759" y="282104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66F16BA-AAB6-2E0B-EE9B-A46135DFD7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402" y="3108391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A0D478A-9EDE-468D-EC78-8783942337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0365" y="2777091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C91B865-F34C-69CF-8426-CCBDB10BDC05}"/>
                </a:ext>
              </a:extLst>
            </p:cNvPr>
            <p:cNvSpPr txBox="1"/>
            <p:nvPr/>
          </p:nvSpPr>
          <p:spPr>
            <a:xfrm>
              <a:off x="1987652" y="315173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– C – C – </a:t>
              </a:r>
              <a:endParaRPr lang="el-GR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B78F4DF-E046-72CC-F03B-EA11480EA767}"/>
                </a:ext>
              </a:extLst>
            </p:cNvPr>
            <p:cNvSpPr/>
            <p:nvPr/>
          </p:nvSpPr>
          <p:spPr>
            <a:xfrm>
              <a:off x="2015429" y="3440361"/>
              <a:ext cx="1067396" cy="36244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F382FF8-551A-C9C1-D916-503EEBC98E74}"/>
                </a:ext>
              </a:extLst>
            </p:cNvPr>
            <p:cNvSpPr txBox="1"/>
            <p:nvPr/>
          </p:nvSpPr>
          <p:spPr>
            <a:xfrm>
              <a:off x="2372057" y="2527677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0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DF94AC2-1E84-2FA2-DA0A-743F2A9FAEA8}"/>
                </a:ext>
              </a:extLst>
            </p:cNvPr>
            <p:cNvSpPr txBox="1"/>
            <p:nvPr/>
          </p:nvSpPr>
          <p:spPr>
            <a:xfrm>
              <a:off x="2216321" y="283312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35428F1-510F-3F6D-39D6-0EB3931506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7964" y="3120466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D1D10B5-14EF-8ECB-01EE-0125CD0455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3016" y="2789166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91F9A30-B9BC-40E3-644A-E7C266173CB3}"/>
                </a:ext>
              </a:extLst>
            </p:cNvPr>
            <p:cNvSpPr txBox="1"/>
            <p:nvPr/>
          </p:nvSpPr>
          <p:spPr>
            <a:xfrm>
              <a:off x="2559018" y="283240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E4FBFE6-DDB0-0916-8273-3286CA8DD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0661" y="3119752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366134-AF50-A1F2-B784-FB61C45B60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93624" y="2788452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CC3B846-A480-6D66-D886-5C74EF1C0E98}"/>
                </a:ext>
              </a:extLst>
            </p:cNvPr>
            <p:cNvGrpSpPr/>
            <p:nvPr/>
          </p:nvGrpSpPr>
          <p:grpSpPr>
            <a:xfrm>
              <a:off x="1490968" y="1982054"/>
              <a:ext cx="625158" cy="459920"/>
              <a:chOff x="3653142" y="2064190"/>
              <a:chExt cx="625158" cy="45992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3CE3942-AEEE-A540-33C9-FBBEAF37989F}"/>
                  </a:ext>
                </a:extLst>
              </p:cNvPr>
              <p:cNvSpPr/>
              <p:nvPr/>
            </p:nvSpPr>
            <p:spPr>
              <a:xfrm>
                <a:off x="3727843" y="2064190"/>
                <a:ext cx="478775" cy="4599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2182A43-8042-EBD8-D2F7-517E04DF98FA}"/>
                  </a:ext>
                </a:extLst>
              </p:cNvPr>
              <p:cNvSpPr txBox="1"/>
              <p:nvPr/>
            </p:nvSpPr>
            <p:spPr>
              <a:xfrm>
                <a:off x="3653142" y="2110981"/>
                <a:ext cx="6251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v-SE" b="0" i="0" u="none" strike="noStrike" baseline="0" dirty="0">
                    <a:solidFill>
                      <a:srgbClr val="000000"/>
                    </a:solidFill>
                  </a:rPr>
                  <a:t>BH4</a:t>
                </a:r>
                <a:r>
                  <a:rPr lang="sv-SE" b="0" i="0" u="none" strike="noStrike" baseline="30000" dirty="0">
                    <a:solidFill>
                      <a:srgbClr val="000000"/>
                    </a:solidFill>
                  </a:rPr>
                  <a:t>-</a:t>
                </a:r>
                <a:endParaRPr lang="el-GR" baseline="30000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4E0694A-C0C3-5DF2-1B54-53AD4714C04E}"/>
                </a:ext>
              </a:extLst>
            </p:cNvPr>
            <p:cNvGrpSpPr/>
            <p:nvPr/>
          </p:nvGrpSpPr>
          <p:grpSpPr>
            <a:xfrm>
              <a:off x="1430237" y="1604610"/>
              <a:ext cx="563090" cy="410253"/>
              <a:chOff x="3185146" y="1856156"/>
              <a:chExt cx="563090" cy="410253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AB3184A-5350-9117-1FEF-E8A4D5F8AA71}"/>
                  </a:ext>
                </a:extLst>
              </p:cNvPr>
              <p:cNvSpPr/>
              <p:nvPr/>
            </p:nvSpPr>
            <p:spPr>
              <a:xfrm>
                <a:off x="3229089" y="1856156"/>
                <a:ext cx="427072" cy="4102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9098098-FFA7-4053-D508-1D0ADCA2267A}"/>
                  </a:ext>
                </a:extLst>
              </p:cNvPr>
              <p:cNvSpPr txBox="1"/>
              <p:nvPr/>
            </p:nvSpPr>
            <p:spPr>
              <a:xfrm>
                <a:off x="3185146" y="1881996"/>
                <a:ext cx="5630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v-SE" b="0" i="0" u="none" strike="noStrike" baseline="0" dirty="0">
                    <a:solidFill>
                      <a:srgbClr val="000000"/>
                    </a:solidFill>
                  </a:rPr>
                  <a:t>Na</a:t>
                </a:r>
                <a:r>
                  <a:rPr lang="sv-SE" b="0" i="0" u="none" strike="noStrike" baseline="30000" dirty="0">
                    <a:solidFill>
                      <a:srgbClr val="000000"/>
                    </a:solidFill>
                  </a:rPr>
                  <a:t>+</a:t>
                </a:r>
                <a:endParaRPr lang="el-GR" baseline="30000" dirty="0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417C048-7F3F-4844-9C48-B0FACDB8D753}"/>
              </a:ext>
            </a:extLst>
          </p:cNvPr>
          <p:cNvGrpSpPr/>
          <p:nvPr/>
        </p:nvGrpSpPr>
        <p:grpSpPr>
          <a:xfrm>
            <a:off x="223371" y="1598660"/>
            <a:ext cx="5494020" cy="2091090"/>
            <a:chOff x="3815947" y="1630450"/>
            <a:chExt cx="5494020" cy="209109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41EB30E-6D1F-658B-9293-D04CEF0AF201}"/>
                </a:ext>
              </a:extLst>
            </p:cNvPr>
            <p:cNvSpPr/>
            <p:nvPr/>
          </p:nvSpPr>
          <p:spPr>
            <a:xfrm>
              <a:off x="3815947" y="1630450"/>
              <a:ext cx="5494020" cy="209109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50ABD3E-6710-ED00-F402-75DBAD61C8E0}"/>
                </a:ext>
              </a:extLst>
            </p:cNvPr>
            <p:cNvSpPr txBox="1"/>
            <p:nvPr/>
          </p:nvSpPr>
          <p:spPr>
            <a:xfrm>
              <a:off x="4265015" y="2107449"/>
              <a:ext cx="4932325" cy="376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l-GR" sz="1800" b="1" i="1" kern="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</a:t>
              </a:r>
              <a:r>
                <a:rPr lang="el-GR" sz="1800" b="1" i="1" kern="1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2+</a:t>
              </a:r>
              <a:r>
                <a:rPr lang="el-GR" sz="1800" i="1" kern="100" baseline="300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 ∙ </a:t>
              </a:r>
              <a:r>
                <a:rPr lang="el-GR" sz="1800" b="1" i="1" kern="100" dirty="0">
                  <a:solidFill>
                    <a:srgbClr val="00B0F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BH</a:t>
              </a:r>
              <a:r>
                <a:rPr lang="el-GR" sz="1800" b="1" i="1" kern="100" baseline="-25000" dirty="0">
                  <a:solidFill>
                    <a:srgbClr val="00B0F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l-GR" sz="1800" b="1" i="1" kern="100" baseline="30000" dirty="0">
                  <a:solidFill>
                    <a:srgbClr val="00B0F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−</a:t>
              </a:r>
              <a:r>
                <a:rPr lang="el-GR" sz="1800" b="1" i="1" kern="100" dirty="0">
                  <a:solidFill>
                    <a:srgbClr val="00B0F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​ 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+ 6∙H</a:t>
              </a:r>
              <a:r>
                <a:rPr lang="el-GR" sz="1800" i="1" kern="100" baseline="-250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l-GR" sz="18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​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 → </a:t>
              </a:r>
              <a:r>
                <a:rPr lang="el-GR" sz="1800" b="1" i="1" kern="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</a:t>
              </a:r>
              <a:r>
                <a:rPr lang="el-GR" sz="1800" b="1" i="1" kern="1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 ∙ </a:t>
              </a:r>
              <a:r>
                <a:rPr lang="el-GR" sz="1800" b="1" i="1" kern="100" dirty="0">
                  <a:solidFill>
                    <a:srgbClr val="00B0F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B(OH)</a:t>
              </a:r>
              <a:r>
                <a:rPr lang="el-GR" sz="1800" b="1" i="1" kern="100" baseline="-25000" dirty="0">
                  <a:solidFill>
                    <a:srgbClr val="00B0F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l-GR" sz="18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​ 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+ 7H</a:t>
              </a:r>
              <a:r>
                <a:rPr lang="el-GR" sz="1800" i="1" kern="100" baseline="-250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l-GR" sz="18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​</a:t>
              </a:r>
              <a:endPara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6CC83E1-9193-1138-78E6-8BBD77CB2B83}"/>
                </a:ext>
              </a:extLst>
            </p:cNvPr>
            <p:cNvSpPr txBox="1"/>
            <p:nvPr/>
          </p:nvSpPr>
          <p:spPr>
            <a:xfrm>
              <a:off x="4265015" y="3151738"/>
              <a:ext cx="4368445" cy="3760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l-GR" sz="1800" b="1" i="1" kern="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</a:t>
              </a:r>
              <a:r>
                <a:rPr lang="el-GR" sz="1800" b="1" i="1" kern="1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2+ 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</a:t>
              </a:r>
              <a:r>
                <a:rPr lang="el-GR" sz="1800" b="1" i="1" kern="100" dirty="0">
                  <a:solidFill>
                    <a:srgbClr val="00B0F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BH</a:t>
              </a:r>
              <a:r>
                <a:rPr lang="el-GR" sz="1800" b="1" i="1" kern="100" baseline="-25000" dirty="0">
                  <a:solidFill>
                    <a:srgbClr val="00B0F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−</a:t>
              </a:r>
              <a:r>
                <a:rPr lang="el-GR" sz="18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​ 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→ </a:t>
              </a:r>
              <a:r>
                <a:rPr lang="el-GR" sz="1800" b="1" i="1" kern="1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</a:t>
              </a:r>
              <a:r>
                <a:rPr lang="el-GR" sz="1800" b="1" i="1" kern="100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H</a:t>
              </a:r>
              <a:r>
                <a:rPr lang="el-GR" sz="1800" i="1" kern="100" baseline="-250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l-GR" sz="1800" i="1" kern="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​ </a:t>
              </a:r>
              <a:r>
                <a:rPr lang="el-GR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</a:t>
              </a:r>
              <a:r>
                <a:rPr lang="el-GR" sz="1800" i="1" kern="1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byproducts</a:t>
              </a:r>
              <a:endPara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FB7CFC9-DC95-50D0-0C60-1E0D229FCC90}"/>
                </a:ext>
              </a:extLst>
            </p:cNvPr>
            <p:cNvSpPr txBox="1"/>
            <p:nvPr/>
          </p:nvSpPr>
          <p:spPr>
            <a:xfrm>
              <a:off x="3922115" y="1681352"/>
              <a:ext cx="198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Reduction reaction</a:t>
              </a:r>
              <a:endParaRPr lang="el-GR" b="1" i="1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1211932-D912-A75F-C95B-A0303D5E462F}"/>
                </a:ext>
              </a:extLst>
            </p:cNvPr>
            <p:cNvSpPr txBox="1"/>
            <p:nvPr/>
          </p:nvSpPr>
          <p:spPr>
            <a:xfrm>
              <a:off x="3922115" y="2774412"/>
              <a:ext cx="4219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Undesired parallel reaction - </a:t>
              </a:r>
              <a:r>
                <a:rPr lang="en-US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[</a:t>
              </a:r>
              <a:r>
                <a:rPr lang="en-US" sz="1800" b="1" i="1" kern="100" dirty="0">
                  <a:solidFill>
                    <a:srgbClr val="00B0F0"/>
                  </a:solidFill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NaBH4</a:t>
              </a:r>
              <a:r>
                <a:rPr lang="en-US" sz="1800" i="1" kern="1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] </a:t>
              </a:r>
              <a:r>
                <a:rPr lang="en-US" sz="1800" i="1" kern="100" dirty="0">
                  <a:effectLst/>
                  <a:latin typeface="Al Fresco" panose="02000507070000020002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↑↑↑</a:t>
              </a:r>
              <a:endPara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F89C1-F4BF-87E8-58CE-14DA325EFFB9}"/>
              </a:ext>
            </a:extLst>
          </p:cNvPr>
          <p:cNvGrpSpPr/>
          <p:nvPr/>
        </p:nvGrpSpPr>
        <p:grpSpPr>
          <a:xfrm>
            <a:off x="269618" y="4032931"/>
            <a:ext cx="3316979" cy="1535532"/>
            <a:chOff x="269618" y="4032931"/>
            <a:chExt cx="3316979" cy="1535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5CFA5AD5-962B-3AED-2689-A2A36733C930}"/>
                    </a:ext>
                  </a:extLst>
                </p:cNvPr>
                <p:cNvSpPr txBox="1"/>
                <p:nvPr/>
              </p:nvSpPr>
              <p:spPr>
                <a:xfrm>
                  <a:off x="269618" y="4950217"/>
                  <a:ext cx="3316979" cy="6182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l-G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l-GR" b="1" i="1" baseline="-2500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num>
                          <m:den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l-GR" i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i="0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l-G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l-GR" b="1" i="1" baseline="-2500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l-G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i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b="1" i="1" kern="100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Aptos" panose="020B00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Ni</m:t>
                            </m:r>
                            <m:r>
                              <m:rPr>
                                <m:nor/>
                              </m:rPr>
                              <a:rPr lang="el-GR" b="1" i="1" kern="100" baseline="30000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Aptos" panose="020B00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2+</m:t>
                            </m:r>
                          </m:sub>
                        </m:sSub>
                        <m:r>
                          <a:rPr lang="el-GR" i="0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l-G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l-G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l-GR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l-GR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l-GR" b="1" i="1" baseline="-250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5CFA5AD5-962B-3AED-2689-A2A36733C9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618" y="4950217"/>
                  <a:ext cx="3316979" cy="618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Arrow: Down 123">
              <a:extLst>
                <a:ext uri="{FF2B5EF4-FFF2-40B4-BE49-F238E27FC236}">
                  <a16:creationId xmlns:a16="http://schemas.microsoft.com/office/drawing/2014/main" id="{36A7080A-9AAE-D68D-3166-3B043F340CB0}"/>
                </a:ext>
              </a:extLst>
            </p:cNvPr>
            <p:cNvSpPr/>
            <p:nvPr/>
          </p:nvSpPr>
          <p:spPr>
            <a:xfrm>
              <a:off x="1190955" y="4032931"/>
              <a:ext cx="563224" cy="51570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44FFB5-5F91-8502-53D5-FDE2C14D1981}"/>
              </a:ext>
            </a:extLst>
          </p:cNvPr>
          <p:cNvGrpSpPr/>
          <p:nvPr/>
        </p:nvGrpSpPr>
        <p:grpSpPr>
          <a:xfrm>
            <a:off x="3689160" y="4164237"/>
            <a:ext cx="3890084" cy="1736302"/>
            <a:chOff x="3206203" y="3964263"/>
            <a:chExt cx="3890084" cy="1736302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71F3283-BC89-307D-F5E4-936BDDCDCA52}"/>
                </a:ext>
              </a:extLst>
            </p:cNvPr>
            <p:cNvSpPr txBox="1"/>
            <p:nvPr/>
          </p:nvSpPr>
          <p:spPr>
            <a:xfrm>
              <a:off x="3886201" y="3964263"/>
              <a:ext cx="1386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Experiments</a:t>
              </a:r>
              <a:endParaRPr lang="el-GR" i="1" dirty="0"/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1D95E22D-7B72-2AB4-93AC-84B31D12666D}"/>
                </a:ext>
              </a:extLst>
            </p:cNvPr>
            <p:cNvSpPr/>
            <p:nvPr/>
          </p:nvSpPr>
          <p:spPr>
            <a:xfrm rot="16200000">
              <a:off x="3258291" y="4837021"/>
              <a:ext cx="340514" cy="44469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34A506-7B4F-5389-3062-766FFAF23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1127" y="4303923"/>
              <a:ext cx="3235160" cy="139664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C0193B-701B-76E6-EC28-37328B4D0064}"/>
              </a:ext>
            </a:extLst>
          </p:cNvPr>
          <p:cNvGrpSpPr/>
          <p:nvPr/>
        </p:nvGrpSpPr>
        <p:grpSpPr>
          <a:xfrm>
            <a:off x="7972414" y="3726630"/>
            <a:ext cx="3367683" cy="2519250"/>
            <a:chOff x="8479824" y="3582394"/>
            <a:chExt cx="3367683" cy="251925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355736B-5236-86E2-B15B-8B98CA6A1886}"/>
                </a:ext>
              </a:extLst>
            </p:cNvPr>
            <p:cNvGrpSpPr/>
            <p:nvPr/>
          </p:nvGrpSpPr>
          <p:grpSpPr>
            <a:xfrm>
              <a:off x="9458608" y="4044762"/>
              <a:ext cx="2146938" cy="2056882"/>
              <a:chOff x="8577048" y="4125380"/>
              <a:chExt cx="1697118" cy="162593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7B33C60-38C8-EA2D-D037-4B71C260D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77048" y="4125380"/>
                <a:ext cx="1625931" cy="1625931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5B55EF-081C-723B-31AE-325FF69F226E}"/>
                  </a:ext>
                </a:extLst>
              </p:cNvPr>
              <p:cNvSpPr txBox="1"/>
              <p:nvPr/>
            </p:nvSpPr>
            <p:spPr>
              <a:xfrm>
                <a:off x="8741695" y="4416218"/>
                <a:ext cx="15324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800" b="1" i="0" u="none" strike="noStrike" baseline="30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sz="1800" b="1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el-GR" sz="1800" b="1" i="0" u="none" strike="noStrike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0,9626</a:t>
                </a:r>
                <a:r>
                  <a:rPr lang="el-GR" b="1" dirty="0"/>
                  <a:t> </a:t>
                </a:r>
              </a:p>
            </p:txBody>
          </p:sp>
        </p:grp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FB8FD2F8-F112-A72E-C723-09C92E6717C2}"/>
                </a:ext>
              </a:extLst>
            </p:cNvPr>
            <p:cNvSpPr/>
            <p:nvPr/>
          </p:nvSpPr>
          <p:spPr>
            <a:xfrm rot="16200000">
              <a:off x="8616095" y="4809377"/>
              <a:ext cx="340514" cy="61305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F53E8E-612C-D6B2-5979-67BCB8D2C20C}"/>
                </a:ext>
              </a:extLst>
            </p:cNvPr>
            <p:cNvSpPr txBox="1"/>
            <p:nvPr/>
          </p:nvSpPr>
          <p:spPr>
            <a:xfrm>
              <a:off x="9287896" y="3582394"/>
              <a:ext cx="25596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Kinetic model fitting </a:t>
              </a:r>
              <a:endPara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0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285B-6FDC-C138-C3A9-B82754E4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45454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CFBA1-3CC2-4165-B161-D1690418B8B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83270" y="1704350"/>
            <a:ext cx="6496700" cy="3449300"/>
          </a:xfrm>
        </p:spPr>
        <p:txBody>
          <a:bodyPr anchor="ctr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+mn-lt"/>
                <a:cs typeface="Arial Narrow" panose="020B0604020202020204" pitchFamily="34" charset="0"/>
              </a:rPr>
              <a:t>Etching technology introduction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500" dirty="0">
                <a:solidFill>
                  <a:prstClr val="black"/>
                </a:solidFill>
                <a:latin typeface="+mn-lt"/>
                <a:cs typeface="Arial Narrow" panose="020B0604020202020204" pitchFamily="34" charset="0"/>
              </a:rPr>
              <a:t>Models development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 Narrow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500" dirty="0">
                <a:solidFill>
                  <a:prstClr val="black"/>
                </a:solidFill>
                <a:latin typeface="+mn-lt"/>
                <a:cs typeface="Arial Narrow" panose="020B0604020202020204" pitchFamily="34" charset="0"/>
              </a:rPr>
              <a:t>Example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CB9577-19F3-2B32-BFA4-833A919E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755" y="1539076"/>
            <a:ext cx="3779848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9499A-1C69-4115-4E94-D096948FC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2D1CCA-766D-2D7B-ABFC-CB7E34DC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9" y="699228"/>
            <a:ext cx="4033590" cy="597100"/>
          </a:xfrm>
        </p:spPr>
        <p:txBody>
          <a:bodyPr>
            <a:normAutofit/>
          </a:bodyPr>
          <a:lstStyle/>
          <a:p>
            <a:r>
              <a:rPr lang="en-US" dirty="0"/>
              <a:t>Plating stage</a:t>
            </a:r>
            <a:endParaRPr lang="el-G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2E886A-CA3D-727D-7A4B-AE90DF7F3063}"/>
              </a:ext>
            </a:extLst>
          </p:cNvPr>
          <p:cNvSpPr/>
          <p:nvPr/>
        </p:nvSpPr>
        <p:spPr>
          <a:xfrm>
            <a:off x="219567" y="4921760"/>
            <a:ext cx="3065273" cy="760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E63C0E-6813-B13D-F166-A38087058440}"/>
              </a:ext>
            </a:extLst>
          </p:cNvPr>
          <p:cNvSpPr/>
          <p:nvPr/>
        </p:nvSpPr>
        <p:spPr>
          <a:xfrm>
            <a:off x="332827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AD50EC-6E07-D2E5-129E-93CE2492C92B}"/>
              </a:ext>
            </a:extLst>
          </p:cNvPr>
          <p:cNvSpPr/>
          <p:nvPr/>
        </p:nvSpPr>
        <p:spPr>
          <a:xfrm>
            <a:off x="1441944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0D956E-992D-F5ED-F09F-9D18D22B968A}"/>
              </a:ext>
            </a:extLst>
          </p:cNvPr>
          <p:cNvSpPr/>
          <p:nvPr/>
        </p:nvSpPr>
        <p:spPr>
          <a:xfrm>
            <a:off x="1623617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829D1C-AC62-F146-19D3-06777A475CDA}"/>
              </a:ext>
            </a:extLst>
          </p:cNvPr>
          <p:cNvSpPr/>
          <p:nvPr/>
        </p:nvSpPr>
        <p:spPr>
          <a:xfrm>
            <a:off x="1966517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A58B6A-47B6-3858-C37E-D953C7AEBD53}"/>
              </a:ext>
            </a:extLst>
          </p:cNvPr>
          <p:cNvSpPr/>
          <p:nvPr/>
        </p:nvSpPr>
        <p:spPr>
          <a:xfrm>
            <a:off x="2496445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2E2322-BE44-86CF-E75F-0589F50B9F7A}"/>
              </a:ext>
            </a:extLst>
          </p:cNvPr>
          <p:cNvSpPr/>
          <p:nvPr/>
        </p:nvSpPr>
        <p:spPr>
          <a:xfrm>
            <a:off x="2864008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5CED35-3614-3778-C504-B8232F46091C}"/>
              </a:ext>
            </a:extLst>
          </p:cNvPr>
          <p:cNvSpPr/>
          <p:nvPr/>
        </p:nvSpPr>
        <p:spPr>
          <a:xfrm>
            <a:off x="219567" y="5682141"/>
            <a:ext cx="3065273" cy="362446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substrate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FB1306-EA4A-6423-E09B-0307F9CB9EBB}"/>
              </a:ext>
            </a:extLst>
          </p:cNvPr>
          <p:cNvSpPr/>
          <p:nvPr/>
        </p:nvSpPr>
        <p:spPr>
          <a:xfrm>
            <a:off x="2828705" y="5222996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73E462-421C-C8C1-F666-349102519A53}"/>
              </a:ext>
            </a:extLst>
          </p:cNvPr>
          <p:cNvSpPr/>
          <p:nvPr/>
        </p:nvSpPr>
        <p:spPr>
          <a:xfrm>
            <a:off x="2361817" y="5005183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516A04-6BA0-F3FA-5103-8CC0D0B15755}"/>
              </a:ext>
            </a:extLst>
          </p:cNvPr>
          <p:cNvSpPr/>
          <p:nvPr/>
        </p:nvSpPr>
        <p:spPr>
          <a:xfrm>
            <a:off x="528202" y="500819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52E39-8197-2D3A-CC97-E51868AEB536}"/>
              </a:ext>
            </a:extLst>
          </p:cNvPr>
          <p:cNvSpPr/>
          <p:nvPr/>
        </p:nvSpPr>
        <p:spPr>
          <a:xfrm>
            <a:off x="1357519" y="5217772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F35EED-9DE7-93C2-CBF8-2FCDA1891CB9}"/>
              </a:ext>
            </a:extLst>
          </p:cNvPr>
          <p:cNvSpPr/>
          <p:nvPr/>
        </p:nvSpPr>
        <p:spPr>
          <a:xfrm>
            <a:off x="741215" y="5260990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C1AE2D-38EF-A339-6796-1C482A997A2A}"/>
              </a:ext>
            </a:extLst>
          </p:cNvPr>
          <p:cNvSpPr/>
          <p:nvPr/>
        </p:nvSpPr>
        <p:spPr>
          <a:xfrm>
            <a:off x="1019542" y="5045346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B80ADB-F0C6-F900-780D-88916F69DF24}"/>
              </a:ext>
            </a:extLst>
          </p:cNvPr>
          <p:cNvSpPr/>
          <p:nvPr/>
        </p:nvSpPr>
        <p:spPr>
          <a:xfrm>
            <a:off x="1993429" y="525023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88C883-9656-983B-D731-CA172F7A7564}"/>
              </a:ext>
            </a:extLst>
          </p:cNvPr>
          <p:cNvSpPr/>
          <p:nvPr/>
        </p:nvSpPr>
        <p:spPr>
          <a:xfrm>
            <a:off x="496452" y="533204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92DFD0-E95F-010A-B826-C5994E3CFC4E}"/>
              </a:ext>
            </a:extLst>
          </p:cNvPr>
          <p:cNvSpPr/>
          <p:nvPr/>
        </p:nvSpPr>
        <p:spPr>
          <a:xfrm>
            <a:off x="1023502" y="542094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4D5098-7C43-F5D7-0EC3-15D4916AE63D}"/>
              </a:ext>
            </a:extLst>
          </p:cNvPr>
          <p:cNvSpPr/>
          <p:nvPr/>
        </p:nvSpPr>
        <p:spPr>
          <a:xfrm>
            <a:off x="2007752" y="507804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A8F509-CC9A-074B-1DA9-D507C92B151B}"/>
              </a:ext>
            </a:extLst>
          </p:cNvPr>
          <p:cNvSpPr/>
          <p:nvPr/>
        </p:nvSpPr>
        <p:spPr>
          <a:xfrm>
            <a:off x="220496" y="3628100"/>
            <a:ext cx="3065273" cy="13009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095881-30C3-7219-6631-AAD96E0417F8}"/>
              </a:ext>
            </a:extLst>
          </p:cNvPr>
          <p:cNvCxnSpPr>
            <a:cxnSpLocks/>
          </p:cNvCxnSpPr>
          <p:nvPr/>
        </p:nvCxnSpPr>
        <p:spPr>
          <a:xfrm flipV="1">
            <a:off x="3353343" y="3628100"/>
            <a:ext cx="0" cy="1300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8800534-FBDB-C7E7-CF80-882CE12C54C3}"/>
              </a:ext>
            </a:extLst>
          </p:cNvPr>
          <p:cNvSpPr txBox="1"/>
          <p:nvPr/>
        </p:nvSpPr>
        <p:spPr>
          <a:xfrm>
            <a:off x="3365514" y="3826341"/>
            <a:ext cx="1848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Electroplating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</a:t>
            </a:r>
            <a:r>
              <a:rPr lang="en-US" dirty="0"/>
              <a:t>h [</a:t>
            </a:r>
            <a:r>
              <a:rPr lang="el-GR" dirty="0"/>
              <a:t>μ</a:t>
            </a:r>
            <a:r>
              <a:rPr lang="en-US" dirty="0"/>
              <a:t>m]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Adhesion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03EC83-BDD9-EE04-C6D5-E3D69E723171}"/>
              </a:ext>
            </a:extLst>
          </p:cNvPr>
          <p:cNvCxnSpPr/>
          <p:nvPr/>
        </p:nvCxnSpPr>
        <p:spPr>
          <a:xfrm flipV="1">
            <a:off x="3365514" y="4928201"/>
            <a:ext cx="0" cy="7603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C825539-61D5-2B7F-7403-72B9639A8AE9}"/>
              </a:ext>
            </a:extLst>
          </p:cNvPr>
          <p:cNvSpPr txBox="1"/>
          <p:nvPr/>
        </p:nvSpPr>
        <p:spPr>
          <a:xfrm>
            <a:off x="3353343" y="5135965"/>
            <a:ext cx="20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Fixed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</a:t>
            </a:r>
            <a:r>
              <a:rPr lang="en-US" dirty="0"/>
              <a:t> Recipe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</a:t>
            </a:r>
            <a:r>
              <a:rPr lang="el-GR" dirty="0"/>
              <a:t>μ</a:t>
            </a:r>
            <a:r>
              <a:rPr lang="en-US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9BE361BD-7A68-B91E-2A99-7A715D156A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819238"/>
                  </p:ext>
                </p:extLst>
              </p:nvPr>
            </p:nvGraphicFramePr>
            <p:xfrm>
              <a:off x="249971" y="1573360"/>
              <a:ext cx="5157468" cy="140400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3105468">
                      <a:extLst>
                        <a:ext uri="{9D8B030D-6E8A-4147-A177-3AD203B41FA5}">
                          <a16:colId xmlns:a16="http://schemas.microsoft.com/office/drawing/2014/main" val="2523435294"/>
                        </a:ext>
                      </a:extLst>
                    </a:gridCol>
                    <a:gridCol w="2052000">
                      <a:extLst>
                        <a:ext uri="{9D8B030D-6E8A-4147-A177-3AD203B41FA5}">
                          <a16:colId xmlns:a16="http://schemas.microsoft.com/office/drawing/2014/main" val="2435160541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Combined contribution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Contribution</a:t>
                          </a:r>
                          <a:endParaRPr lang="el-GR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90596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US" b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𝑵𝒊𝑷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b="1" i="1" smtClean="0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l-GR" b="1" i="1" kern="100" dirty="0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</a:rPr>
                                        <m:t>Ni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1" i="1" kern="100" baseline="30000" dirty="0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[0,1]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784021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smtClean="0">
                                  <a:solidFill>
                                    <a:schemeClr val="tx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𝑬𝒍𝒆𝒄𝒕𝒓</m:t>
                              </m:r>
                              <m:r>
                                <a:rPr lang="en-US" b="1" smtClean="0">
                                  <a:solidFill>
                                    <a:schemeClr val="tx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smtClean="0">
                                  <a:solidFill>
                                    <a:schemeClr val="tx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𝑵𝒊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00B0F0"/>
                                      </a:solidFill>
                                    </a:rPr>
                                    <m:t>Amp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dirty="0" smtClean="0">
                                      <a:solidFill>
                                        <a:srgbClr val="00B0F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00B0F0"/>
                                      </a:solidFill>
                                    </a:rPr>
                                    <m:t>time</m:t>
                                  </m:r>
                                </m:e>
                              </m:d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91454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9BE361BD-7A68-B91E-2A99-7A715D156A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819238"/>
                  </p:ext>
                </p:extLst>
              </p:nvPr>
            </p:nvGraphicFramePr>
            <p:xfrm>
              <a:off x="249971" y="1573360"/>
              <a:ext cx="5157468" cy="140400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3105468">
                      <a:extLst>
                        <a:ext uri="{9D8B030D-6E8A-4147-A177-3AD203B41FA5}">
                          <a16:colId xmlns:a16="http://schemas.microsoft.com/office/drawing/2014/main" val="2523435294"/>
                        </a:ext>
                      </a:extLst>
                    </a:gridCol>
                    <a:gridCol w="2052000">
                      <a:extLst>
                        <a:ext uri="{9D8B030D-6E8A-4147-A177-3AD203B41FA5}">
                          <a16:colId xmlns:a16="http://schemas.microsoft.com/office/drawing/2014/main" val="2435160541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Combined contribution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Contribution</a:t>
                          </a:r>
                          <a:endParaRPr lang="el-GR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90596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6" t="-101299" r="-66078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51632" t="-101299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784021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6" t="-201299" r="-66078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1632" t="-201299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914544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6DC05D9-D29A-B7EF-4064-FEE2DD7ECB4A}"/>
              </a:ext>
            </a:extLst>
          </p:cNvPr>
          <p:cNvGrpSpPr/>
          <p:nvPr/>
        </p:nvGrpSpPr>
        <p:grpSpPr>
          <a:xfrm>
            <a:off x="5798063" y="1296328"/>
            <a:ext cx="5379785" cy="1305502"/>
            <a:chOff x="5798063" y="1296328"/>
            <a:chExt cx="5379785" cy="13055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447AE4-91AA-3236-1F2E-063FAF621803}"/>
                    </a:ext>
                  </a:extLst>
                </p:cNvPr>
                <p:cNvSpPr txBox="1"/>
                <p:nvPr/>
              </p:nvSpPr>
              <p:spPr>
                <a:xfrm>
                  <a:off x="5798063" y="1520852"/>
                  <a:ext cx="5379785" cy="4860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𝐴𝑑h𝑒𝑠𝑖𝑜𝑛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b="1" i="1" kern="1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Ni</m:t>
                          </m:r>
                          <m:r>
                            <m:rPr>
                              <m:nor/>
                            </m:rPr>
                            <a:rPr lang="en-US" b="1" i="1" kern="10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B0F0"/>
                              </a:solidFill>
                            </a:rPr>
                            <m:t>Amp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B0F0"/>
                              </a:solidFill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B0F0"/>
                              </a:solidFill>
                            </a:rPr>
                            <m:t>time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447AE4-91AA-3236-1F2E-063FAF6218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063" y="1520852"/>
                  <a:ext cx="5379785" cy="486030"/>
                </a:xfrm>
                <a:prstGeom prst="rect">
                  <a:avLst/>
                </a:prstGeom>
                <a:blipFill>
                  <a:blip r:embed="rId5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7732F1-E446-8857-ACA4-468CABBFFE84}"/>
                </a:ext>
              </a:extLst>
            </p:cNvPr>
            <p:cNvSpPr/>
            <p:nvPr/>
          </p:nvSpPr>
          <p:spPr>
            <a:xfrm>
              <a:off x="7091506" y="1665660"/>
              <a:ext cx="1110343" cy="34122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8D1C415-A17B-B96F-84FD-4AFC067A53EA}"/>
                </a:ext>
              </a:extLst>
            </p:cNvPr>
            <p:cNvSpPr/>
            <p:nvPr/>
          </p:nvSpPr>
          <p:spPr>
            <a:xfrm>
              <a:off x="8376184" y="1665660"/>
              <a:ext cx="2531543" cy="341222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AAE89F7-04E5-164C-3FB1-073D03EADA6F}"/>
                    </a:ext>
                  </a:extLst>
                </p:cNvPr>
                <p:cNvSpPr txBox="1"/>
                <p:nvPr/>
              </p:nvSpPr>
              <p:spPr>
                <a:xfrm>
                  <a:off x="9308595" y="1296328"/>
                  <a:ext cx="85575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𝑬𝒍𝒆𝒄𝒕𝒓</m:t>
                        </m:r>
                        <m:r>
                          <a:rPr lang="en-US" b="1" i="0" smtClean="0">
                            <a:solidFill>
                              <a:schemeClr val="tx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𝐨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AAE89F7-04E5-164C-3FB1-073D03EADA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8595" y="1296328"/>
                  <a:ext cx="855759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7857" b="-1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452E048-F97B-BDE3-C642-B9AE24B3FF12}"/>
                    </a:ext>
                  </a:extLst>
                </p:cNvPr>
                <p:cNvSpPr txBox="1"/>
                <p:nvPr/>
              </p:nvSpPr>
              <p:spPr>
                <a:xfrm>
                  <a:off x="7265841" y="1296328"/>
                  <a:ext cx="79543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𝑵𝒊𝑷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452E048-F97B-BDE3-C642-B9AE24B3F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41" y="1296328"/>
                  <a:ext cx="7954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BD86A2A-2381-1371-49B3-473CC4B50993}"/>
                    </a:ext>
                  </a:extLst>
                </p:cNvPr>
                <p:cNvSpPr txBox="1"/>
                <p:nvPr/>
              </p:nvSpPr>
              <p:spPr>
                <a:xfrm>
                  <a:off x="5999664" y="2227560"/>
                  <a:ext cx="3736810" cy="3742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B0F0"/>
                              </a:solidFill>
                            </a:rPr>
                            <m:t>Amp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B0F0"/>
                              </a:solidFill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rgbClr val="00B0F0"/>
                              </a:solidFill>
                            </a:rPr>
                            <m:t>time</m:t>
                          </m:r>
                        </m:e>
                      </m:d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</m:sup>
                      </m:sSup>
                    </m:oMath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BD86A2A-2381-1371-49B3-473CC4B50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9664" y="2227560"/>
                  <a:ext cx="3736810" cy="374270"/>
                </a:xfrm>
                <a:prstGeom prst="rect">
                  <a:avLst/>
                </a:prstGeom>
                <a:blipFill>
                  <a:blip r:embed="rId8"/>
                  <a:stretch>
                    <a:fillRect t="-1613" b="-1774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F8A497-1CED-C33E-E2E9-D4B3A1DB10D8}"/>
              </a:ext>
            </a:extLst>
          </p:cNvPr>
          <p:cNvGrpSpPr/>
          <p:nvPr/>
        </p:nvGrpSpPr>
        <p:grpSpPr>
          <a:xfrm>
            <a:off x="6001105" y="3163686"/>
            <a:ext cx="5165196" cy="1859545"/>
            <a:chOff x="6001105" y="3163686"/>
            <a:chExt cx="5165196" cy="1859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E77810-FC2D-7944-C2D6-33C803ABF53B}"/>
                    </a:ext>
                  </a:extLst>
                </p:cNvPr>
                <p:cNvSpPr txBox="1"/>
                <p:nvPr/>
              </p:nvSpPr>
              <p:spPr>
                <a:xfrm>
                  <a:off x="6001105" y="3163686"/>
                  <a:ext cx="4702722" cy="7897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𝑃𝑙𝑎𝑡𝑖𝑛𝑔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𝑟𝑜𝑤𝑡h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𝑟𝑎𝑡𝑒</m:t>
                        </m:r>
                      </m:oMath>
                    </m:oMathPara>
                  </a14:m>
                  <a:endParaRPr lang="en-US" b="0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p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1" i="1" dirty="0">
                                  <a:solidFill>
                                    <a:srgbClr val="00B0F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E77810-FC2D-7944-C2D6-33C803ABF5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1105" y="3163686"/>
                  <a:ext cx="4702722" cy="789768"/>
                </a:xfrm>
                <a:prstGeom prst="rect">
                  <a:avLst/>
                </a:prstGeom>
                <a:blipFill>
                  <a:blip r:embed="rId9"/>
                  <a:stretch>
                    <a:fillRect b="-846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0E92EDA-8E50-AFEC-20BE-6E9C77A94BDB}"/>
                    </a:ext>
                  </a:extLst>
                </p:cNvPr>
                <p:cNvSpPr txBox="1"/>
                <p:nvPr/>
              </p:nvSpPr>
              <p:spPr>
                <a:xfrm>
                  <a:off x="6463579" y="4531943"/>
                  <a:ext cx="4702722" cy="491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𝑡h𝑒𝑜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 dirty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𝑀𝑟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𝐹𝑎</m:t>
                          </m:r>
                        </m:den>
                      </m:f>
                    </m:oMath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0E92EDA-8E50-AFEC-20BE-6E9C77A94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579" y="4531943"/>
                  <a:ext cx="4702722" cy="491288"/>
                </a:xfrm>
                <a:prstGeom prst="rect">
                  <a:avLst/>
                </a:prstGeom>
                <a:blipFill>
                  <a:blip r:embed="rId10"/>
                  <a:stretch>
                    <a:fillRect l="-777" b="-246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47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8E3EF-D0E0-7B51-A4ED-03ECBFAA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27F0B0-5E5B-67BC-36C1-BA2756E4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9" y="699228"/>
            <a:ext cx="4033590" cy="597100"/>
          </a:xfrm>
        </p:spPr>
        <p:txBody>
          <a:bodyPr>
            <a:normAutofit/>
          </a:bodyPr>
          <a:lstStyle/>
          <a:p>
            <a:r>
              <a:rPr lang="en-US" dirty="0"/>
              <a:t>Plating stage</a:t>
            </a:r>
            <a:endParaRPr lang="el-G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25AD6-5898-202E-5736-D6271C65D199}"/>
              </a:ext>
            </a:extLst>
          </p:cNvPr>
          <p:cNvSpPr/>
          <p:nvPr/>
        </p:nvSpPr>
        <p:spPr>
          <a:xfrm>
            <a:off x="219567" y="4921760"/>
            <a:ext cx="3065273" cy="7603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702F95-7DAB-BC29-6353-08D487E486D2}"/>
              </a:ext>
            </a:extLst>
          </p:cNvPr>
          <p:cNvSpPr/>
          <p:nvPr/>
        </p:nvSpPr>
        <p:spPr>
          <a:xfrm>
            <a:off x="332827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A23B97-1729-1D1A-DAB2-72AC6A3D4976}"/>
              </a:ext>
            </a:extLst>
          </p:cNvPr>
          <p:cNvSpPr/>
          <p:nvPr/>
        </p:nvSpPr>
        <p:spPr>
          <a:xfrm>
            <a:off x="1441944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5E65A1-F1D7-D9F1-EE7C-382F2C3846BC}"/>
              </a:ext>
            </a:extLst>
          </p:cNvPr>
          <p:cNvSpPr/>
          <p:nvPr/>
        </p:nvSpPr>
        <p:spPr>
          <a:xfrm>
            <a:off x="1623617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5C1115-6882-A562-4914-8CB116E7DBF0}"/>
              </a:ext>
            </a:extLst>
          </p:cNvPr>
          <p:cNvSpPr/>
          <p:nvPr/>
        </p:nvSpPr>
        <p:spPr>
          <a:xfrm>
            <a:off x="1966517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5DC7C0-9D1E-4761-C68B-9DA8A8510089}"/>
              </a:ext>
            </a:extLst>
          </p:cNvPr>
          <p:cNvSpPr/>
          <p:nvPr/>
        </p:nvSpPr>
        <p:spPr>
          <a:xfrm>
            <a:off x="2496445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04E5F-10A5-DFE2-7269-DE89E8FCC57C}"/>
              </a:ext>
            </a:extLst>
          </p:cNvPr>
          <p:cNvSpPr/>
          <p:nvPr/>
        </p:nvSpPr>
        <p:spPr>
          <a:xfrm>
            <a:off x="2864008" y="5535229"/>
            <a:ext cx="257175" cy="2571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20DBB-4E76-90F4-77FC-A678DCD9419F}"/>
              </a:ext>
            </a:extLst>
          </p:cNvPr>
          <p:cNvSpPr/>
          <p:nvPr/>
        </p:nvSpPr>
        <p:spPr>
          <a:xfrm>
            <a:off x="219567" y="5682141"/>
            <a:ext cx="3065273" cy="362446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substrate</a:t>
            </a:r>
            <a:endParaRPr lang="el-G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C668E3-F468-AEE4-0E07-836CA9DFA61D}"/>
              </a:ext>
            </a:extLst>
          </p:cNvPr>
          <p:cNvSpPr/>
          <p:nvPr/>
        </p:nvSpPr>
        <p:spPr>
          <a:xfrm>
            <a:off x="2828705" y="5222996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10612D-C1F4-B92C-0B62-FE2D851A4D33}"/>
              </a:ext>
            </a:extLst>
          </p:cNvPr>
          <p:cNvSpPr/>
          <p:nvPr/>
        </p:nvSpPr>
        <p:spPr>
          <a:xfrm>
            <a:off x="2361817" y="5005183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E6626C-2D0E-BAA1-45FF-3F4B13F17AEB}"/>
              </a:ext>
            </a:extLst>
          </p:cNvPr>
          <p:cNvSpPr/>
          <p:nvPr/>
        </p:nvSpPr>
        <p:spPr>
          <a:xfrm>
            <a:off x="528202" y="500819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8158DF-73CF-40C9-F2BE-A0666B7FE09B}"/>
              </a:ext>
            </a:extLst>
          </p:cNvPr>
          <p:cNvSpPr/>
          <p:nvPr/>
        </p:nvSpPr>
        <p:spPr>
          <a:xfrm>
            <a:off x="1357519" y="5217772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3785FE-8411-24EF-E310-6112E6A96719}"/>
              </a:ext>
            </a:extLst>
          </p:cNvPr>
          <p:cNvSpPr/>
          <p:nvPr/>
        </p:nvSpPr>
        <p:spPr>
          <a:xfrm>
            <a:off x="741215" y="5260990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AD3318-5A08-A441-C39F-CC4FE256FE92}"/>
              </a:ext>
            </a:extLst>
          </p:cNvPr>
          <p:cNvSpPr/>
          <p:nvPr/>
        </p:nvSpPr>
        <p:spPr>
          <a:xfrm>
            <a:off x="1019542" y="5045346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7F4016-7E10-F5BB-AF0E-DD90B243FB60}"/>
              </a:ext>
            </a:extLst>
          </p:cNvPr>
          <p:cNvSpPr/>
          <p:nvPr/>
        </p:nvSpPr>
        <p:spPr>
          <a:xfrm>
            <a:off x="1993429" y="525023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B88911-4B0C-A4B3-59A4-8499D06A79E0}"/>
              </a:ext>
            </a:extLst>
          </p:cNvPr>
          <p:cNvSpPr/>
          <p:nvPr/>
        </p:nvSpPr>
        <p:spPr>
          <a:xfrm>
            <a:off x="496452" y="533204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6E2EB5-A1E3-2460-438E-0BDC09155A6F}"/>
              </a:ext>
            </a:extLst>
          </p:cNvPr>
          <p:cNvSpPr/>
          <p:nvPr/>
        </p:nvSpPr>
        <p:spPr>
          <a:xfrm>
            <a:off x="1023502" y="542094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67BF06-19E9-77BB-8894-9F9755724194}"/>
              </a:ext>
            </a:extLst>
          </p:cNvPr>
          <p:cNvSpPr/>
          <p:nvPr/>
        </p:nvSpPr>
        <p:spPr>
          <a:xfrm>
            <a:off x="2007752" y="5078044"/>
            <a:ext cx="75100" cy="59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1AF94E-96F0-E433-92AB-60A9EEE3F719}"/>
              </a:ext>
            </a:extLst>
          </p:cNvPr>
          <p:cNvSpPr/>
          <p:nvPr/>
        </p:nvSpPr>
        <p:spPr>
          <a:xfrm>
            <a:off x="220496" y="3628100"/>
            <a:ext cx="3065273" cy="13009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7625D7-5983-3EDA-1D00-BEFF82C55EBB}"/>
              </a:ext>
            </a:extLst>
          </p:cNvPr>
          <p:cNvCxnSpPr>
            <a:cxnSpLocks/>
          </p:cNvCxnSpPr>
          <p:nvPr/>
        </p:nvCxnSpPr>
        <p:spPr>
          <a:xfrm flipV="1">
            <a:off x="3353343" y="3628100"/>
            <a:ext cx="0" cy="1300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3A6B2A2-9DB5-82C3-37C8-53BD5D91DBEF}"/>
              </a:ext>
            </a:extLst>
          </p:cNvPr>
          <p:cNvSpPr txBox="1"/>
          <p:nvPr/>
        </p:nvSpPr>
        <p:spPr>
          <a:xfrm>
            <a:off x="3365514" y="3826341"/>
            <a:ext cx="1848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Electroplating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</a:t>
            </a:r>
            <a:r>
              <a:rPr lang="en-US" dirty="0"/>
              <a:t>h [</a:t>
            </a:r>
            <a:r>
              <a:rPr lang="el-GR" dirty="0"/>
              <a:t>μ</a:t>
            </a:r>
            <a:r>
              <a:rPr lang="en-US" dirty="0"/>
              <a:t>m]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Adhesion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1D527B-CF5B-EBBA-9F01-40ADEDF173BD}"/>
              </a:ext>
            </a:extLst>
          </p:cNvPr>
          <p:cNvCxnSpPr/>
          <p:nvPr/>
        </p:nvCxnSpPr>
        <p:spPr>
          <a:xfrm flipV="1">
            <a:off x="3365514" y="4928201"/>
            <a:ext cx="0" cy="7603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9027DA9-C09C-1D75-6C09-F73FB1BC759F}"/>
              </a:ext>
            </a:extLst>
          </p:cNvPr>
          <p:cNvSpPr txBox="1"/>
          <p:nvPr/>
        </p:nvSpPr>
        <p:spPr>
          <a:xfrm>
            <a:off x="3353343" y="5135965"/>
            <a:ext cx="20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Fixed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NiP</a:t>
            </a:r>
            <a:r>
              <a:rPr lang="en-US" dirty="0"/>
              <a:t> Recipe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</a:t>
            </a:r>
            <a:r>
              <a:rPr lang="el-GR" dirty="0"/>
              <a:t>μ</a:t>
            </a:r>
            <a:r>
              <a:rPr lang="en-US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8A1ACD52-107F-A9D7-14C2-3CAC9E552A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9971" y="1573360"/>
              <a:ext cx="5157468" cy="140400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3105468">
                      <a:extLst>
                        <a:ext uri="{9D8B030D-6E8A-4147-A177-3AD203B41FA5}">
                          <a16:colId xmlns:a16="http://schemas.microsoft.com/office/drawing/2014/main" val="2523435294"/>
                        </a:ext>
                      </a:extLst>
                    </a:gridCol>
                    <a:gridCol w="2052000">
                      <a:extLst>
                        <a:ext uri="{9D8B030D-6E8A-4147-A177-3AD203B41FA5}">
                          <a16:colId xmlns:a16="http://schemas.microsoft.com/office/drawing/2014/main" val="2435160541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Combined contribution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Contribution</a:t>
                          </a:r>
                          <a:endParaRPr lang="el-GR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90596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US" b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𝑵𝒊𝑷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b="1" i="1" smtClean="0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l-GR" b="1" i="1" kern="100" dirty="0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</a:rPr>
                                        <m:t>Ni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1" i="1" kern="100" baseline="30000" dirty="0">
                                          <a:solidFill>
                                            <a:srgbClr val="FF00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[0,1]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784021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smtClean="0">
                                  <a:solidFill>
                                    <a:schemeClr val="tx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𝑬𝒍𝒆𝒄𝒕𝒓</m:t>
                              </m:r>
                              <m:r>
                                <a:rPr lang="en-US" b="1" smtClean="0">
                                  <a:solidFill>
                                    <a:schemeClr val="tx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smtClean="0">
                                  <a:solidFill>
                                    <a:schemeClr val="tx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𝑵𝒊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00B0F0"/>
                                      </a:solidFill>
                                    </a:rPr>
                                    <m:t>Amp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dirty="0" smtClean="0">
                                      <a:solidFill>
                                        <a:srgbClr val="00B0F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00B0F0"/>
                                      </a:solidFill>
                                    </a:rPr>
                                    <m:t>time</m:t>
                                  </m:r>
                                </m:e>
                              </m:d>
                            </m:oMath>
                          </a14:m>
                          <a:endParaRPr lang="el-GR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 anchor="ctr"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91454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8A1ACD52-107F-A9D7-14C2-3CAC9E552A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9971" y="1573360"/>
              <a:ext cx="5157468" cy="140400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3105468">
                      <a:extLst>
                        <a:ext uri="{9D8B030D-6E8A-4147-A177-3AD203B41FA5}">
                          <a16:colId xmlns:a16="http://schemas.microsoft.com/office/drawing/2014/main" val="2523435294"/>
                        </a:ext>
                      </a:extLst>
                    </a:gridCol>
                    <a:gridCol w="2052000">
                      <a:extLst>
                        <a:ext uri="{9D8B030D-6E8A-4147-A177-3AD203B41FA5}">
                          <a16:colId xmlns:a16="http://schemas.microsoft.com/office/drawing/2014/main" val="2435160541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Combined contribution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Contribution</a:t>
                          </a:r>
                          <a:endParaRPr lang="el-GR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90596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6" t="-101299" r="-66078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51632" t="-101299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7840212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" t="-201299" r="-66078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R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632" t="-201299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914544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091C875-D587-B4A0-FD6A-B22E98A0F940}"/>
              </a:ext>
            </a:extLst>
          </p:cNvPr>
          <p:cNvGrpSpPr/>
          <p:nvPr/>
        </p:nvGrpSpPr>
        <p:grpSpPr>
          <a:xfrm>
            <a:off x="7165954" y="2796109"/>
            <a:ext cx="3248478" cy="3248478"/>
            <a:chOff x="7165954" y="2796109"/>
            <a:chExt cx="3248478" cy="324847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5795E6A-C3CF-AD98-B335-0CA9A777E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954" y="2796109"/>
              <a:ext cx="3248478" cy="324847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65EB59-1025-70BD-977F-08559A4C69F2}"/>
                </a:ext>
              </a:extLst>
            </p:cNvPr>
            <p:cNvSpPr txBox="1"/>
            <p:nvPr/>
          </p:nvSpPr>
          <p:spPr>
            <a:xfrm>
              <a:off x="7671214" y="3305423"/>
              <a:ext cx="13338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dirty="0">
                  <a:solidFill>
                    <a:srgbClr val="000000"/>
                  </a:solidFill>
                  <a:latin typeface="Calibri" panose="020F0502020204030204" pitchFamily="34" charset="0"/>
                </a:rPr>
                <a:t>R</a:t>
              </a:r>
              <a:r>
                <a:rPr lang="en-US" sz="1800" b="1" i="0" u="none" strike="noStrike" baseline="30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sz="1800" b="1" i="0" u="none" strike="noStrike" dirty="0">
                  <a:solidFill>
                    <a:srgbClr val="000000"/>
                  </a:solidFill>
                  <a:latin typeface="Calibri" panose="020F0502020204030204" pitchFamily="34" charset="0"/>
                </a:rPr>
                <a:t>=</a:t>
              </a:r>
              <a:r>
                <a:rPr lang="el-GR" sz="1800" b="1" i="0" u="none" strike="noStrike" dirty="0">
                  <a:solidFill>
                    <a:srgbClr val="000000"/>
                  </a:solidFill>
                  <a:latin typeface="Calibri" panose="020F0502020204030204" pitchFamily="34" charset="0"/>
                </a:rPr>
                <a:t>0,</a:t>
              </a:r>
              <a:r>
                <a:rPr lang="en-US" sz="1800" b="1" i="0" u="none" strike="noStrike" dirty="0">
                  <a:solidFill>
                    <a:srgbClr val="000000"/>
                  </a:solidFill>
                  <a:latin typeface="Calibri" panose="020F0502020204030204" pitchFamily="34" charset="0"/>
                </a:rPr>
                <a:t>8539</a:t>
              </a:r>
              <a:r>
                <a:rPr lang="el-GR" b="1" dirty="0"/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7823BB-7D52-EFB6-1D87-056DA41175C2}"/>
                  </a:ext>
                </a:extLst>
              </p:cNvPr>
              <p:cNvSpPr txBox="1"/>
              <p:nvPr/>
            </p:nvSpPr>
            <p:spPr>
              <a:xfrm>
                <a:off x="5687846" y="1869537"/>
                <a:ext cx="6399326" cy="61087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𝐴𝑑h𝑒𝑠𝑖𝑜𝑛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b="1" i="1" kern="1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Ni</m:t>
                          </m:r>
                          <m:r>
                            <m:rPr>
                              <m:nor/>
                            </m:rPr>
                            <a:rPr lang="en-US" b="1" i="1" kern="10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 dirty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𝑀𝑟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𝐹𝑎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7823BB-7D52-EFB6-1D87-056DA4117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846" y="1869537"/>
                <a:ext cx="6399326" cy="610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6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AD10C-E869-77C1-2739-26043006E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AC027CAB-C17E-DBA2-A902-29B116CF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9" y="699228"/>
            <a:ext cx="6084251" cy="5971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Technology Simulation Model</a:t>
            </a:r>
            <a:endParaRPr lang="el-GR" dirty="0"/>
          </a:p>
        </p:txBody>
      </p: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B8DDCBFC-8C67-B21C-6720-DB5A971CA836}"/>
              </a:ext>
            </a:extLst>
          </p:cNvPr>
          <p:cNvSpPr/>
          <p:nvPr/>
        </p:nvSpPr>
        <p:spPr>
          <a:xfrm>
            <a:off x="263085" y="2580738"/>
            <a:ext cx="6401490" cy="3145339"/>
          </a:xfrm>
          <a:prstGeom prst="bracketPair">
            <a:avLst>
              <a:gd name="adj" fmla="val 5816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D13F96-C94D-FE2A-46E0-1F2AEC5B879C}"/>
              </a:ext>
            </a:extLst>
          </p:cNvPr>
          <p:cNvGrpSpPr/>
          <p:nvPr/>
        </p:nvGrpSpPr>
        <p:grpSpPr>
          <a:xfrm>
            <a:off x="180975" y="1538423"/>
            <a:ext cx="5662127" cy="948728"/>
            <a:chOff x="180975" y="1538423"/>
            <a:chExt cx="5662127" cy="9487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FDBD24-E152-5129-0EAE-4DAE7754366B}"/>
                </a:ext>
              </a:extLst>
            </p:cNvPr>
            <p:cNvSpPr txBox="1"/>
            <p:nvPr/>
          </p:nvSpPr>
          <p:spPr>
            <a:xfrm>
              <a:off x="357824" y="2117819"/>
              <a:ext cx="1128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 to</a:t>
              </a:r>
              <a:endPara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D1F574-7612-D2E9-253B-0F45432488C8}"/>
                </a:ext>
              </a:extLst>
            </p:cNvPr>
            <p:cNvSpPr txBox="1"/>
            <p:nvPr/>
          </p:nvSpPr>
          <p:spPr>
            <a:xfrm>
              <a:off x="180975" y="1538423"/>
              <a:ext cx="5662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Optimize</a:t>
              </a:r>
              <a:r>
                <a:rPr lang="en-US" sz="2000" dirty="0"/>
                <a:t> [Objective] = </a:t>
              </a:r>
              <a:r>
                <a:rPr lang="en-US" sz="2000" b="1" dirty="0"/>
                <a:t>Safe &amp; Sustainable by Design</a:t>
              </a:r>
              <a:endParaRPr lang="el-GR" sz="20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07C3E4-E547-BC49-A82A-D6698B7ACE73}"/>
              </a:ext>
            </a:extLst>
          </p:cNvPr>
          <p:cNvGrpSpPr/>
          <p:nvPr/>
        </p:nvGrpSpPr>
        <p:grpSpPr>
          <a:xfrm>
            <a:off x="7642759" y="807395"/>
            <a:ext cx="2587908" cy="2525716"/>
            <a:chOff x="7642759" y="807395"/>
            <a:chExt cx="2587908" cy="252571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F3A0B0-A4C0-C7B5-39D5-8AA62F9A608F}"/>
                </a:ext>
              </a:extLst>
            </p:cNvPr>
            <p:cNvSpPr/>
            <p:nvPr/>
          </p:nvSpPr>
          <p:spPr>
            <a:xfrm>
              <a:off x="7642759" y="3004301"/>
              <a:ext cx="1644937" cy="3288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500" b="1" i="1" dirty="0" err="1"/>
                <a:t>SSbD</a:t>
              </a:r>
              <a:r>
                <a:rPr lang="en-US" sz="1500" b="1" i="1" dirty="0"/>
                <a:t> (weighted)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EB1D21A6-0494-6AC9-79A7-6D30900E9E12}"/>
                </a:ext>
              </a:extLst>
            </p:cNvPr>
            <p:cNvCxnSpPr>
              <a:stCxn id="8" idx="3"/>
              <a:endCxn id="14" idx="3"/>
            </p:cNvCxnSpPr>
            <p:nvPr/>
          </p:nvCxnSpPr>
          <p:spPr>
            <a:xfrm flipH="1">
              <a:off x="9287696" y="1131923"/>
              <a:ext cx="854" cy="2036783"/>
            </a:xfrm>
            <a:prstGeom prst="bentConnector3">
              <a:avLst>
                <a:gd name="adj1" fmla="val -85658080"/>
              </a:avLst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8E78D690-4250-51CE-0696-40F42BB31313}"/>
                </a:ext>
              </a:extLst>
            </p:cNvPr>
            <p:cNvCxnSpPr>
              <a:cxnSpLocks/>
              <a:stCxn id="23" idx="2"/>
              <a:endCxn id="14" idx="3"/>
            </p:cNvCxnSpPr>
            <p:nvPr/>
          </p:nvCxnSpPr>
          <p:spPr>
            <a:xfrm rot="16200000" flipH="1">
              <a:off x="8531962" y="2412971"/>
              <a:ext cx="1487655" cy="23813"/>
            </a:xfrm>
            <a:prstGeom prst="bentConnector4">
              <a:avLst>
                <a:gd name="adj1" fmla="val -89"/>
                <a:gd name="adj2" fmla="val 2475606"/>
              </a:avLst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D7FB1840-ABF2-E2BE-BEA2-4FFB78D8A597}"/>
                </a:ext>
              </a:extLst>
            </p:cNvPr>
            <p:cNvCxnSpPr>
              <a:cxnSpLocks/>
              <a:stCxn id="10" idx="3"/>
              <a:endCxn id="14" idx="3"/>
            </p:cNvCxnSpPr>
            <p:nvPr/>
          </p:nvCxnSpPr>
          <p:spPr>
            <a:xfrm flipH="1">
              <a:off x="9287696" y="2299885"/>
              <a:ext cx="1541" cy="868821"/>
            </a:xfrm>
            <a:prstGeom prst="bentConnector3">
              <a:avLst>
                <a:gd name="adj1" fmla="val -26207657"/>
              </a:avLst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159CF9-EDBF-C66A-5EE4-A9CA7313C2BA}"/>
                </a:ext>
              </a:extLst>
            </p:cNvPr>
            <p:cNvSpPr txBox="1"/>
            <p:nvPr/>
          </p:nvSpPr>
          <p:spPr>
            <a:xfrm>
              <a:off x="9810359" y="807395"/>
              <a:ext cx="42030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w1</a:t>
              </a:r>
              <a:endParaRPr lang="el-GR" sz="15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FDA6637-AB5A-E7CC-39DC-43781D96D81B}"/>
                </a:ext>
              </a:extLst>
            </p:cNvPr>
            <p:cNvSpPr txBox="1"/>
            <p:nvPr/>
          </p:nvSpPr>
          <p:spPr>
            <a:xfrm>
              <a:off x="9643192" y="1358988"/>
              <a:ext cx="42030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w2</a:t>
              </a:r>
              <a:endParaRPr lang="el-GR" sz="15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F49C11-04B4-4104-C3DA-6103E8708229}"/>
                </a:ext>
              </a:extLst>
            </p:cNvPr>
            <p:cNvSpPr txBox="1"/>
            <p:nvPr/>
          </p:nvSpPr>
          <p:spPr>
            <a:xfrm>
              <a:off x="9485412" y="1976028"/>
              <a:ext cx="42030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w3</a:t>
              </a:r>
              <a:endParaRPr lang="el-GR" sz="15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D82DE9-D8BD-C696-B337-F73325CBCF08}"/>
              </a:ext>
            </a:extLst>
          </p:cNvPr>
          <p:cNvGrpSpPr/>
          <p:nvPr/>
        </p:nvGrpSpPr>
        <p:grpSpPr>
          <a:xfrm>
            <a:off x="5843102" y="872063"/>
            <a:ext cx="3675017" cy="1592227"/>
            <a:chOff x="5843102" y="872063"/>
            <a:chExt cx="3675017" cy="159222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D3F4043-9C83-F386-898A-92B1B4E61918}"/>
                </a:ext>
              </a:extLst>
            </p:cNvPr>
            <p:cNvGrpSpPr/>
            <p:nvPr/>
          </p:nvGrpSpPr>
          <p:grpSpPr>
            <a:xfrm>
              <a:off x="5843102" y="872063"/>
              <a:ext cx="3675017" cy="1592227"/>
              <a:chOff x="5843102" y="872063"/>
              <a:chExt cx="3675017" cy="159222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53EAD8-8341-152B-86DE-80D64D32A686}"/>
                  </a:ext>
                </a:extLst>
              </p:cNvPr>
              <p:cNvSpPr/>
              <p:nvPr/>
            </p:nvSpPr>
            <p:spPr>
              <a:xfrm>
                <a:off x="7643613" y="967518"/>
                <a:ext cx="1644937" cy="3288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500" b="1" i="1" dirty="0"/>
                  <a:t>Economic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69B017-3E0D-7364-30FC-EAD9DFD95B6A}"/>
                  </a:ext>
                </a:extLst>
              </p:cNvPr>
              <p:cNvSpPr/>
              <p:nvPr/>
            </p:nvSpPr>
            <p:spPr>
              <a:xfrm>
                <a:off x="7642759" y="1533965"/>
                <a:ext cx="1644937" cy="3288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500" b="1" i="1" dirty="0"/>
                  <a:t>Environmental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DA7CFA-72AC-B0B3-963A-57474831CA5D}"/>
                  </a:ext>
                </a:extLst>
              </p:cNvPr>
              <p:cNvSpPr/>
              <p:nvPr/>
            </p:nvSpPr>
            <p:spPr>
              <a:xfrm>
                <a:off x="7644300" y="2135480"/>
                <a:ext cx="1644937" cy="32881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500" b="1" i="1" dirty="0"/>
                  <a:t>Safety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E28039-3961-C781-CFE9-B23AF7FC7711}"/>
                  </a:ext>
                </a:extLst>
              </p:cNvPr>
              <p:cNvSpPr txBox="1"/>
              <p:nvPr/>
            </p:nvSpPr>
            <p:spPr>
              <a:xfrm>
                <a:off x="9008809" y="872063"/>
                <a:ext cx="508473" cy="24622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on/off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E3E1363-4034-F69E-44DC-B53CDE1719C7}"/>
                  </a:ext>
                </a:extLst>
              </p:cNvPr>
              <p:cNvSpPr txBox="1"/>
              <p:nvPr/>
            </p:nvSpPr>
            <p:spPr>
              <a:xfrm>
                <a:off x="9009646" y="1434830"/>
                <a:ext cx="508473" cy="24622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on/off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69FDFE9-32BE-FCAF-0979-F363778164D3}"/>
                  </a:ext>
                </a:extLst>
              </p:cNvPr>
              <p:cNvSpPr txBox="1"/>
              <p:nvPr/>
            </p:nvSpPr>
            <p:spPr>
              <a:xfrm>
                <a:off x="9009646" y="2037094"/>
                <a:ext cx="508473" cy="246221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on/off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611F243-7D23-565A-F456-0878ABBD7BCA}"/>
                  </a:ext>
                </a:extLst>
              </p:cNvPr>
              <p:cNvCxnSpPr>
                <a:stCxn id="20" idx="3"/>
                <a:endCxn id="8" idx="1"/>
              </p:cNvCxnSpPr>
              <p:nvPr/>
            </p:nvCxnSpPr>
            <p:spPr>
              <a:xfrm flipV="1">
                <a:off x="5843102" y="1131923"/>
                <a:ext cx="1800511" cy="606555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0C00702-C995-1BCF-F1C2-13CC0C7A9D12}"/>
                  </a:ext>
                </a:extLst>
              </p:cNvPr>
              <p:cNvCxnSpPr>
                <a:cxnSpLocks/>
                <a:stCxn id="20" idx="3"/>
                <a:endCxn id="9" idx="1"/>
              </p:cNvCxnSpPr>
              <p:nvPr/>
            </p:nvCxnSpPr>
            <p:spPr>
              <a:xfrm flipV="1">
                <a:off x="5843102" y="1698370"/>
                <a:ext cx="1799657" cy="40108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2254BE1D-6FBF-50F8-0264-566A95BA4D85}"/>
                  </a:ext>
                </a:extLst>
              </p:cNvPr>
              <p:cNvCxnSpPr>
                <a:cxnSpLocks/>
                <a:stCxn id="20" idx="3"/>
                <a:endCxn id="10" idx="1"/>
              </p:cNvCxnSpPr>
              <p:nvPr/>
            </p:nvCxnSpPr>
            <p:spPr>
              <a:xfrm>
                <a:off x="5843102" y="1738478"/>
                <a:ext cx="1801198" cy="561407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A945DB-2B78-4AFB-BB32-C55AFB1987C5}"/>
                </a:ext>
              </a:extLst>
            </p:cNvPr>
            <p:cNvSpPr txBox="1"/>
            <p:nvPr/>
          </p:nvSpPr>
          <p:spPr>
            <a:xfrm>
              <a:off x="6096000" y="1529845"/>
              <a:ext cx="1429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User Options</a:t>
              </a:r>
              <a:endParaRPr lang="el-GR" b="1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1011710-6099-F53B-C3A7-C4CA912ECB76}"/>
              </a:ext>
            </a:extLst>
          </p:cNvPr>
          <p:cNvGrpSpPr/>
          <p:nvPr/>
        </p:nvGrpSpPr>
        <p:grpSpPr>
          <a:xfrm>
            <a:off x="6966519" y="3828806"/>
            <a:ext cx="4759335" cy="1545026"/>
            <a:chOff x="6966519" y="3828806"/>
            <a:chExt cx="4759335" cy="154502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3392F58-D832-6D62-6232-6A8E6E908367}"/>
                </a:ext>
              </a:extLst>
            </p:cNvPr>
            <p:cNvSpPr/>
            <p:nvPr/>
          </p:nvSpPr>
          <p:spPr>
            <a:xfrm>
              <a:off x="7259756" y="3940259"/>
              <a:ext cx="1644937" cy="328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500" b="1" i="1" dirty="0"/>
                <a:t>Economic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5E59934-0327-64B4-FAFC-778BA9B40BCC}"/>
                </a:ext>
              </a:extLst>
            </p:cNvPr>
            <p:cNvSpPr/>
            <p:nvPr/>
          </p:nvSpPr>
          <p:spPr>
            <a:xfrm>
              <a:off x="7257444" y="4414396"/>
              <a:ext cx="1644937" cy="3288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500" b="1" i="1" dirty="0"/>
                <a:t>Environmental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3D6B5B-EBE7-9110-C885-FE9BE0CD29B1}"/>
                </a:ext>
              </a:extLst>
            </p:cNvPr>
            <p:cNvSpPr/>
            <p:nvPr/>
          </p:nvSpPr>
          <p:spPr>
            <a:xfrm>
              <a:off x="7257444" y="4888533"/>
              <a:ext cx="1644937" cy="3288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500" b="1" i="1" dirty="0"/>
                <a:t>Safety</a:t>
              </a:r>
            </a:p>
          </p:txBody>
        </p:sp>
        <p:sp>
          <p:nvSpPr>
            <p:cNvPr id="64" name="Double Brace 63">
              <a:extLst>
                <a:ext uri="{FF2B5EF4-FFF2-40B4-BE49-F238E27FC236}">
                  <a16:creationId xmlns:a16="http://schemas.microsoft.com/office/drawing/2014/main" id="{204A4B0D-05F1-9AD0-1264-61265B442D12}"/>
                </a:ext>
              </a:extLst>
            </p:cNvPr>
            <p:cNvSpPr/>
            <p:nvPr/>
          </p:nvSpPr>
          <p:spPr>
            <a:xfrm>
              <a:off x="6966519" y="3828806"/>
              <a:ext cx="2237806" cy="1545026"/>
            </a:xfrm>
            <a:prstGeom prst="bracePair">
              <a:avLst>
                <a:gd name="adj" fmla="val 9566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8BDBC93-1640-C308-B1E0-CBDDFB2A9A86}"/>
                    </a:ext>
                  </a:extLst>
                </p:cNvPr>
                <p:cNvSpPr txBox="1"/>
                <p:nvPr/>
              </p:nvSpPr>
              <p:spPr>
                <a:xfrm>
                  <a:off x="9232898" y="4231967"/>
                  <a:ext cx="2492956" cy="76931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800" b="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8BDBC93-1640-C308-B1E0-CBDDFB2A9A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2898" y="4231967"/>
                  <a:ext cx="2492956" cy="7693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EC88EE0-A076-BE21-9599-2A2F4A21C629}"/>
              </a:ext>
            </a:extLst>
          </p:cNvPr>
          <p:cNvGrpSpPr/>
          <p:nvPr/>
        </p:nvGrpSpPr>
        <p:grpSpPr>
          <a:xfrm>
            <a:off x="9848583" y="3684846"/>
            <a:ext cx="2278957" cy="1089189"/>
            <a:chOff x="9848583" y="3684846"/>
            <a:chExt cx="2278957" cy="108918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CAA945E-5804-D108-2297-ED411F802D9D}"/>
                </a:ext>
              </a:extLst>
            </p:cNvPr>
            <p:cNvSpPr/>
            <p:nvPr/>
          </p:nvSpPr>
          <p:spPr>
            <a:xfrm>
              <a:off x="10176211" y="4364251"/>
              <a:ext cx="461003" cy="409784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9BD99F5-C589-3422-0D26-5AB6C64BD7CC}"/>
                </a:ext>
              </a:extLst>
            </p:cNvPr>
            <p:cNvCxnSpPr>
              <a:stCxn id="69" idx="7"/>
            </p:cNvCxnSpPr>
            <p:nvPr/>
          </p:nvCxnSpPr>
          <p:spPr>
            <a:xfrm flipV="1">
              <a:off x="10569702" y="4095930"/>
              <a:ext cx="300875" cy="328332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D0646BC-E4D3-D9B9-2D4B-AA2564A6E590}"/>
                    </a:ext>
                  </a:extLst>
                </p:cNvPr>
                <p:cNvSpPr txBox="1"/>
                <p:nvPr/>
              </p:nvSpPr>
              <p:spPr>
                <a:xfrm>
                  <a:off x="9848583" y="3684846"/>
                  <a:ext cx="22789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i.e.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1800" b="0" i="1" kern="100" dirty="0">
                              <a:solidFill>
                                <a:schemeClr val="tx1"/>
                              </a:solidFill>
                              <a:effectLst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1800" b="0" i="1" kern="100" baseline="-25000" dirty="0">
                              <a:solidFill>
                                <a:schemeClr val="tx1"/>
                              </a:solidFill>
                              <a:effectLst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1800" b="0" i="1" kern="100" dirty="0">
                              <a:solidFill>
                                <a:schemeClr val="tx1"/>
                              </a:solidFill>
                              <a:effectLst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1800" b="0" i="1" kern="100" baseline="-25000" dirty="0">
                              <a:solidFill>
                                <a:schemeClr val="tx1"/>
                              </a:solidFill>
                              <a:effectLst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i="1" dirty="0"/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𝑁𝑖𝐴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1800" b="0" i="1" dirty="0">
                      <a:solidFill>
                        <a:schemeClr val="tx1"/>
                      </a:solidFill>
                      <a:effectLst/>
                      <a:ea typeface="Cambria Math" panose="02040503050406030204" pitchFamily="18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l-GR" sz="18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l-GR" sz="1800" b="0" i="1" baseline="-250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l-GR" i="1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D0646BC-E4D3-D9B9-2D4B-AA2564A6E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583" y="3684846"/>
                  <a:ext cx="227895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413" t="-8197" b="-2459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682D70-FA71-FCC2-6A1E-392C255F539F}"/>
              </a:ext>
            </a:extLst>
          </p:cNvPr>
          <p:cNvGrpSpPr/>
          <p:nvPr/>
        </p:nvGrpSpPr>
        <p:grpSpPr>
          <a:xfrm>
            <a:off x="9155204" y="4378540"/>
            <a:ext cx="3010683" cy="1698207"/>
            <a:chOff x="9155204" y="4378540"/>
            <a:chExt cx="3010683" cy="169820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A635E05-7E75-9E82-C38B-59592D69F9CF}"/>
                </a:ext>
              </a:extLst>
            </p:cNvPr>
            <p:cNvSpPr/>
            <p:nvPr/>
          </p:nvSpPr>
          <p:spPr>
            <a:xfrm>
              <a:off x="9771439" y="4378540"/>
              <a:ext cx="461003" cy="409784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5A19BF3-B1D7-26CE-BC74-3E73524A1310}"/>
                </a:ext>
              </a:extLst>
            </p:cNvPr>
            <p:cNvCxnSpPr>
              <a:cxnSpLocks/>
              <a:stCxn id="73" idx="5"/>
            </p:cNvCxnSpPr>
            <p:nvPr/>
          </p:nvCxnSpPr>
          <p:spPr>
            <a:xfrm>
              <a:off x="10164930" y="4728313"/>
              <a:ext cx="224236" cy="393651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50BB61F-1551-2928-4BE0-8192024AEE9D}"/>
                </a:ext>
              </a:extLst>
            </p:cNvPr>
            <p:cNvSpPr txBox="1"/>
            <p:nvPr/>
          </p:nvSpPr>
          <p:spPr>
            <a:xfrm>
              <a:off x="9155204" y="5136094"/>
              <a:ext cx="18244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Economic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Environmental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/>
                <a:t>Safety</a:t>
              </a:r>
              <a:endParaRPr lang="el-GR" i="1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03B7CF3-08E0-67B7-20D3-771B687105F9}"/>
                </a:ext>
              </a:extLst>
            </p:cNvPr>
            <p:cNvSpPr txBox="1"/>
            <p:nvPr/>
          </p:nvSpPr>
          <p:spPr>
            <a:xfrm>
              <a:off x="11039168" y="5141928"/>
              <a:ext cx="11267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i="1" dirty="0"/>
            </a:p>
            <a:p>
              <a:r>
                <a:rPr lang="en-US" b="1" dirty="0"/>
                <a:t>Indicators</a:t>
              </a:r>
            </a:p>
            <a:p>
              <a:endParaRPr lang="el-GR" i="1" dirty="0"/>
            </a:p>
          </p:txBody>
        </p:sp>
        <p:sp>
          <p:nvSpPr>
            <p:cNvPr id="79" name="Left Brace 78">
              <a:extLst>
                <a:ext uri="{FF2B5EF4-FFF2-40B4-BE49-F238E27FC236}">
                  <a16:creationId xmlns:a16="http://schemas.microsoft.com/office/drawing/2014/main" id="{A61C9267-8072-7590-79A7-218908912C94}"/>
                </a:ext>
              </a:extLst>
            </p:cNvPr>
            <p:cNvSpPr/>
            <p:nvPr/>
          </p:nvSpPr>
          <p:spPr>
            <a:xfrm flipH="1">
              <a:off x="10834684" y="5162347"/>
              <a:ext cx="230208" cy="914400"/>
            </a:xfrm>
            <a:prstGeom prst="leftBrace">
              <a:avLst>
                <a:gd name="adj1" fmla="val 36609"/>
                <a:gd name="adj2" fmla="val 50000"/>
              </a:avLst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402E2D6-8E48-8EAB-9E0B-F91C70889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83" y="2768004"/>
            <a:ext cx="6087549" cy="27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8E10D-E256-4A26-4082-B65C74AB5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3190EA-2510-1ECF-DBBD-6CB36185A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99" y="2366159"/>
            <a:ext cx="5209998" cy="22473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AE90A9-81CD-FFC6-9943-8094AD40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01" y="745025"/>
            <a:ext cx="4957320" cy="597100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 Support Tool</a:t>
            </a:r>
            <a:endParaRPr lang="el-GR" dirty="0"/>
          </a:p>
        </p:txBody>
      </p:sp>
      <p:pic>
        <p:nvPicPr>
          <p:cNvPr id="1026" name="Picture 2" descr="Tile: Module 3: MS Excel VBA | Data Analytics and Business Intelligence |  ICT">
            <a:extLst>
              <a:ext uri="{FF2B5EF4-FFF2-40B4-BE49-F238E27FC236}">
                <a16:creationId xmlns:a16="http://schemas.microsoft.com/office/drawing/2014/main" id="{6B06A8D0-59A3-4D46-6B1D-5AE47A34A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3" t="11849" r="26737" b="41150"/>
          <a:stretch/>
        </p:blipFill>
        <p:spPr bwMode="auto">
          <a:xfrm>
            <a:off x="215351" y="1676630"/>
            <a:ext cx="1002289" cy="11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B34E83B-1BFE-C438-9155-357617BD43DC}"/>
              </a:ext>
            </a:extLst>
          </p:cNvPr>
          <p:cNvGrpSpPr/>
          <p:nvPr/>
        </p:nvGrpSpPr>
        <p:grpSpPr>
          <a:xfrm>
            <a:off x="2802159" y="1530976"/>
            <a:ext cx="2966838" cy="1787128"/>
            <a:chOff x="2599883" y="2915111"/>
            <a:chExt cx="2966838" cy="17871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BD25B3-8D46-D463-6AA4-694C859256E9}"/>
                </a:ext>
              </a:extLst>
            </p:cNvPr>
            <p:cNvSpPr/>
            <p:nvPr/>
          </p:nvSpPr>
          <p:spPr>
            <a:xfrm>
              <a:off x="4685373" y="3803714"/>
              <a:ext cx="714374" cy="898525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C330947-BAD0-CFB2-393F-4A05DAF700DA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4899988" y="3332696"/>
              <a:ext cx="142572" cy="47101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8EE955-0474-06A0-AB35-614FF7C672C2}"/>
                </a:ext>
              </a:extLst>
            </p:cNvPr>
            <p:cNvSpPr txBox="1"/>
            <p:nvPr/>
          </p:nvSpPr>
          <p:spPr>
            <a:xfrm>
              <a:off x="2599883" y="2915111"/>
              <a:ext cx="29668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User</a:t>
              </a:r>
              <a:r>
                <a:rPr lang="en-US" dirty="0"/>
                <a:t> </a:t>
              </a:r>
              <a:r>
                <a:rPr lang="en-US" i="1" dirty="0"/>
                <a:t>selects type of Objective</a:t>
              </a:r>
            </a:p>
            <a:p>
              <a:r>
                <a:rPr lang="en-US" i="1" dirty="0"/>
                <a:t>to optimize the design</a:t>
              </a:r>
              <a:endParaRPr lang="el-GR" i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7C47F9B-27B7-7733-FAA8-C6A4BE4E5C2C}"/>
              </a:ext>
            </a:extLst>
          </p:cNvPr>
          <p:cNvSpPr txBox="1"/>
          <p:nvPr/>
        </p:nvSpPr>
        <p:spPr>
          <a:xfrm>
            <a:off x="6851348" y="3815710"/>
            <a:ext cx="2992038" cy="2126864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Parameters &amp; Variables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Equations system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Background code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VBA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Optimization problem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Interface with users</a:t>
            </a:r>
            <a:endParaRPr lang="el-GR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A2DDDE-94FA-6B2E-EF2F-551B391DBCEF}"/>
              </a:ext>
            </a:extLst>
          </p:cNvPr>
          <p:cNvGrpSpPr/>
          <p:nvPr/>
        </p:nvGrpSpPr>
        <p:grpSpPr>
          <a:xfrm>
            <a:off x="6947166" y="1796663"/>
            <a:ext cx="3847441" cy="2144355"/>
            <a:chOff x="7764610" y="1790053"/>
            <a:chExt cx="3847441" cy="2144355"/>
          </a:xfrm>
        </p:grpSpPr>
        <p:pic>
          <p:nvPicPr>
            <p:cNvPr id="1032" name="Picture 8" descr="Upload - Free arrows icons">
              <a:extLst>
                <a:ext uri="{FF2B5EF4-FFF2-40B4-BE49-F238E27FC236}">
                  <a16:creationId xmlns:a16="http://schemas.microsoft.com/office/drawing/2014/main" id="{6D991D64-5C0D-6503-F1C1-5E8A379CC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066" y="3006531"/>
              <a:ext cx="927877" cy="927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Website Symbol Vector Art, Icons, and Graphics for Free Download">
              <a:extLst>
                <a:ext uri="{FF2B5EF4-FFF2-40B4-BE49-F238E27FC236}">
                  <a16:creationId xmlns:a16="http://schemas.microsoft.com/office/drawing/2014/main" id="{E57253B8-8855-C71D-7A26-0EE60D496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8" t="15022" r="13451" b="14490"/>
            <a:stretch/>
          </p:blipFill>
          <p:spPr bwMode="auto">
            <a:xfrm>
              <a:off x="7764610" y="1939168"/>
              <a:ext cx="820951" cy="824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605C64-9917-8642-CDBF-AF15246FFDE2}"/>
                </a:ext>
              </a:extLst>
            </p:cNvPr>
            <p:cNvSpPr txBox="1"/>
            <p:nvPr/>
          </p:nvSpPr>
          <p:spPr>
            <a:xfrm>
              <a:off x="8645213" y="1790053"/>
              <a:ext cx="2966838" cy="11435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i="1" dirty="0"/>
                <a:t>Web Platform</a:t>
              </a:r>
              <a:endParaRPr lang="el-GR" b="1" i="1" dirty="0"/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en-US" dirty="0"/>
                <a:t>Available Online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Free period for Demo</a:t>
              </a:r>
              <a:endPara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2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29C97-5CC7-2C8A-37B7-7F4C07DE9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8CF95-69FB-5E88-045E-B5A626B6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9" y="699228"/>
            <a:ext cx="2871151" cy="597100"/>
          </a:xfrm>
        </p:spPr>
        <p:txBody>
          <a:bodyPr/>
          <a:lstStyle/>
          <a:p>
            <a:r>
              <a:rPr lang="en-US" dirty="0"/>
              <a:t>Example</a:t>
            </a:r>
            <a:endParaRPr lang="el-G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A7E57F-0F8C-9AB3-F796-B905462BA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64262"/>
              </p:ext>
            </p:extLst>
          </p:nvPr>
        </p:nvGraphicFramePr>
        <p:xfrm>
          <a:off x="378141" y="2355961"/>
          <a:ext cx="3770122" cy="1981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68042">
                  <a:extLst>
                    <a:ext uri="{9D8B030D-6E8A-4147-A177-3AD203B41FA5}">
                      <a16:colId xmlns:a16="http://schemas.microsoft.com/office/drawing/2014/main" val="192400448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799459710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Inputs set by USER</a:t>
                      </a:r>
                      <a:endParaRPr lang="el-G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31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Number of Items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  <a:endParaRPr lang="el-G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080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Item surface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cm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(2 x 10 x 1 cm)</a:t>
                      </a:r>
                      <a:endParaRPr lang="el-GR" sz="16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704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Thickness Specification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</a:t>
                      </a:r>
                      <a:r>
                        <a:rPr lang="el-GR" sz="1600" dirty="0"/>
                        <a:t>μ</a:t>
                      </a:r>
                      <a:r>
                        <a:rPr lang="en-US" sz="1600" dirty="0"/>
                        <a:t>m</a:t>
                      </a:r>
                      <a:endParaRPr lang="el-G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310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Adhesion Specification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2,5 MPa</a:t>
                      </a:r>
                      <a:endParaRPr lang="el-G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2893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C11F728-718F-30D7-587A-B062EA2F2C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18" t="-1133" r="26123"/>
          <a:stretch/>
        </p:blipFill>
        <p:spPr>
          <a:xfrm>
            <a:off x="3471156" y="1411613"/>
            <a:ext cx="945552" cy="778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9D53A-02BD-19C9-8847-3946EBFC3828}"/>
              </a:ext>
            </a:extLst>
          </p:cNvPr>
          <p:cNvSpPr txBox="1"/>
          <p:nvPr/>
        </p:nvSpPr>
        <p:spPr>
          <a:xfrm>
            <a:off x="1172208" y="1411613"/>
            <a:ext cx="239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Automotive equipment</a:t>
            </a:r>
            <a:endParaRPr lang="el-GR" i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C9981-2AD8-7FB7-7D64-4F2F6AB35152}"/>
              </a:ext>
            </a:extLst>
          </p:cNvPr>
          <p:cNvGrpSpPr/>
          <p:nvPr/>
        </p:nvGrpSpPr>
        <p:grpSpPr>
          <a:xfrm>
            <a:off x="4936467" y="829255"/>
            <a:ext cx="3803857" cy="5319602"/>
            <a:chOff x="4936467" y="829255"/>
            <a:chExt cx="3803857" cy="531960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895CAC3-A7AD-4F0C-D4FD-90CA72CCA455}"/>
                </a:ext>
              </a:extLst>
            </p:cNvPr>
            <p:cNvSpPr/>
            <p:nvPr/>
          </p:nvSpPr>
          <p:spPr>
            <a:xfrm>
              <a:off x="4936467" y="5790246"/>
              <a:ext cx="2609603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Adhesion [</a:t>
              </a:r>
              <a:r>
                <a:rPr lang="en-US" b="1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Mpa</a:t>
              </a:r>
              <a:r>
                <a:rPr lang="en-US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323251-DA2B-D969-E6CE-EE094EAEACF2}"/>
                </a:ext>
              </a:extLst>
            </p:cNvPr>
            <p:cNvSpPr/>
            <p:nvPr/>
          </p:nvSpPr>
          <p:spPr>
            <a:xfrm>
              <a:off x="4936467" y="1733643"/>
              <a:ext cx="2609604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D</a:t>
              </a:r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ilution (Piranha-Water)</a:t>
              </a:r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ECCAE03-F6B2-1F46-511C-B315241A55D4}"/>
                </a:ext>
              </a:extLst>
            </p:cNvPr>
            <p:cNvSpPr/>
            <p:nvPr/>
          </p:nvSpPr>
          <p:spPr>
            <a:xfrm>
              <a:off x="4943475" y="1291177"/>
              <a:ext cx="2623619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Piranha (H</a:t>
              </a:r>
              <a:r>
                <a:rPr 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r>
                <a:rPr 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-H</a:t>
              </a:r>
              <a:r>
                <a:rPr 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SO</a:t>
              </a:r>
              <a:r>
                <a:rPr 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4E70B1F-0383-35A2-C602-3D594757D1A5}"/>
                </a:ext>
              </a:extLst>
            </p:cNvPr>
            <p:cNvSpPr/>
            <p:nvPr/>
          </p:nvSpPr>
          <p:spPr>
            <a:xfrm>
              <a:off x="4943475" y="2616225"/>
              <a:ext cx="2616611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Etching time [sec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A485C3C-E02D-4CDD-3DCD-CCC6562627A0}"/>
                </a:ext>
              </a:extLst>
            </p:cNvPr>
            <p:cNvSpPr/>
            <p:nvPr/>
          </p:nvSpPr>
          <p:spPr>
            <a:xfrm>
              <a:off x="4943475" y="3535364"/>
              <a:ext cx="2623619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Reduction: NaBH4 [gr/</a:t>
              </a:r>
              <a:r>
                <a:rPr lang="en-US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lt</a:t>
              </a:r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66DAA52-610B-A841-AA5F-C7C80920A3A7}"/>
                </a:ext>
              </a:extLst>
            </p:cNvPr>
            <p:cNvSpPr/>
            <p:nvPr/>
          </p:nvSpPr>
          <p:spPr>
            <a:xfrm>
              <a:off x="4950483" y="3089613"/>
              <a:ext cx="2616611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Activation: </a:t>
              </a:r>
              <a:r>
                <a:rPr lang="en-US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NiA</a:t>
              </a:r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[gr/</a:t>
              </a:r>
              <a:r>
                <a:rPr lang="en-US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lt</a:t>
              </a:r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EEFB899-A07F-F498-E9CB-0F391CE8403D}"/>
                </a:ext>
              </a:extLst>
            </p:cNvPr>
            <p:cNvSpPr/>
            <p:nvPr/>
          </p:nvSpPr>
          <p:spPr>
            <a:xfrm>
              <a:off x="4943475" y="3989929"/>
              <a:ext cx="2623619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Reduction time [sec]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42F7F57-9C41-F56C-E609-16B7E152651E}"/>
                </a:ext>
              </a:extLst>
            </p:cNvPr>
            <p:cNvSpPr/>
            <p:nvPr/>
          </p:nvSpPr>
          <p:spPr>
            <a:xfrm>
              <a:off x="4950483" y="4888818"/>
              <a:ext cx="2609603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Plating time [</a:t>
              </a:r>
              <a:r>
                <a:rPr lang="en-US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hr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]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171F766-A9DA-C709-26F7-2FC060F25BC5}"/>
                </a:ext>
              </a:extLst>
            </p:cNvPr>
            <p:cNvSpPr/>
            <p:nvPr/>
          </p:nvSpPr>
          <p:spPr>
            <a:xfrm>
              <a:off x="4936467" y="4443067"/>
              <a:ext cx="2623619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Plating: I density [A/dm2]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880CD87A-8555-13F0-3FC0-72E1A55A9C8D}"/>
                </a:ext>
              </a:extLst>
            </p:cNvPr>
            <p:cNvSpPr/>
            <p:nvPr/>
          </p:nvSpPr>
          <p:spPr>
            <a:xfrm>
              <a:off x="4936467" y="5344495"/>
              <a:ext cx="2609603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Thickness [</a:t>
              </a:r>
              <a:r>
                <a:rPr lang="el-GR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μ</a:t>
              </a:r>
              <a:r>
                <a:rPr lang="en-US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m]</a:t>
              </a:r>
              <a:endParaRPr lang="en-US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389EC74-0047-9AA1-8076-0A269191E2ED}"/>
                </a:ext>
              </a:extLst>
            </p:cNvPr>
            <p:cNvSpPr/>
            <p:nvPr/>
          </p:nvSpPr>
          <p:spPr>
            <a:xfrm>
              <a:off x="7727989" y="1733643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1:0,5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7C1A6DC-1575-DC1E-21EE-9E3656EC0AE5}"/>
                </a:ext>
              </a:extLst>
            </p:cNvPr>
            <p:cNvSpPr/>
            <p:nvPr/>
          </p:nvSpPr>
          <p:spPr>
            <a:xfrm>
              <a:off x="7719829" y="1291177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1:7,1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E37CA6E-8C53-8682-8536-C769FED24C23}"/>
                </a:ext>
              </a:extLst>
            </p:cNvPr>
            <p:cNvSpPr/>
            <p:nvPr/>
          </p:nvSpPr>
          <p:spPr>
            <a:xfrm>
              <a:off x="7732277" y="2616225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21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5A4EA17-A81A-6A98-B9A9-C9B64F8B199C}"/>
                </a:ext>
              </a:extLst>
            </p:cNvPr>
            <p:cNvSpPr/>
            <p:nvPr/>
          </p:nvSpPr>
          <p:spPr>
            <a:xfrm>
              <a:off x="7719829" y="829255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Econom</a:t>
              </a: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15CDC44-0F3D-F536-AEFE-A475EC025F3E}"/>
                </a:ext>
              </a:extLst>
            </p:cNvPr>
            <p:cNvSpPr/>
            <p:nvPr/>
          </p:nvSpPr>
          <p:spPr>
            <a:xfrm>
              <a:off x="7739285" y="3535364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10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BBA4C08-5B34-6946-F37B-4D73FB666C45}"/>
                </a:ext>
              </a:extLst>
            </p:cNvPr>
            <p:cNvSpPr/>
            <p:nvPr/>
          </p:nvSpPr>
          <p:spPr>
            <a:xfrm>
              <a:off x="7739285" y="3089613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9,7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600BCB3-A5FF-F6C4-C108-8E83972216E9}"/>
                </a:ext>
              </a:extLst>
            </p:cNvPr>
            <p:cNvSpPr/>
            <p:nvPr/>
          </p:nvSpPr>
          <p:spPr>
            <a:xfrm>
              <a:off x="7739285" y="3989929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300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AF944B1-F37E-92B7-A101-85A7B5E7DAE9}"/>
                </a:ext>
              </a:extLst>
            </p:cNvPr>
            <p:cNvSpPr/>
            <p:nvPr/>
          </p:nvSpPr>
          <p:spPr>
            <a:xfrm>
              <a:off x="7732277" y="4888818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E879305-79F6-1C1E-B0EA-8657A6E8D660}"/>
                </a:ext>
              </a:extLst>
            </p:cNvPr>
            <p:cNvSpPr/>
            <p:nvPr/>
          </p:nvSpPr>
          <p:spPr>
            <a:xfrm>
              <a:off x="7732277" y="4443067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1,54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ECFFCE59-67F9-7436-9626-2FF0E5933DB8}"/>
                </a:ext>
              </a:extLst>
            </p:cNvPr>
            <p:cNvSpPr/>
            <p:nvPr/>
          </p:nvSpPr>
          <p:spPr>
            <a:xfrm>
              <a:off x="7732277" y="5343383"/>
              <a:ext cx="1001039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10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05619211-F253-2476-4AE4-99CC9C3D434F}"/>
                </a:ext>
              </a:extLst>
            </p:cNvPr>
            <p:cNvSpPr/>
            <p:nvPr/>
          </p:nvSpPr>
          <p:spPr>
            <a:xfrm>
              <a:off x="7732277" y="5791008"/>
              <a:ext cx="1001039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2,55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258810-266D-6364-795F-4EA4E31C0144}"/>
                </a:ext>
              </a:extLst>
            </p:cNvPr>
            <p:cNvSpPr/>
            <p:nvPr/>
          </p:nvSpPr>
          <p:spPr>
            <a:xfrm>
              <a:off x="4943475" y="2180920"/>
              <a:ext cx="2609604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Volume (</a:t>
              </a:r>
              <a:r>
                <a:rPr lang="en-US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lt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en-US" dirty="0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33D968-8F0D-3308-761F-A6F513472A44}"/>
                </a:ext>
              </a:extLst>
            </p:cNvPr>
            <p:cNvSpPr/>
            <p:nvPr/>
          </p:nvSpPr>
          <p:spPr>
            <a:xfrm>
              <a:off x="7725269" y="2180920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0EC0A2-A090-1D62-C047-FECA411404F5}"/>
              </a:ext>
            </a:extLst>
          </p:cNvPr>
          <p:cNvGrpSpPr/>
          <p:nvPr/>
        </p:nvGrpSpPr>
        <p:grpSpPr>
          <a:xfrm>
            <a:off x="8831289" y="829255"/>
            <a:ext cx="1722817" cy="5319602"/>
            <a:chOff x="8831289" y="829255"/>
            <a:chExt cx="1722817" cy="531960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7700987-14DB-986C-40C2-F838FF1C3BC4}"/>
                </a:ext>
              </a:extLst>
            </p:cNvPr>
            <p:cNvSpPr/>
            <p:nvPr/>
          </p:nvSpPr>
          <p:spPr>
            <a:xfrm>
              <a:off x="8839449" y="1733643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1:1,5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758D2DD-5863-E2F1-28CB-51B46F33F197}"/>
                </a:ext>
              </a:extLst>
            </p:cNvPr>
            <p:cNvSpPr/>
            <p:nvPr/>
          </p:nvSpPr>
          <p:spPr>
            <a:xfrm>
              <a:off x="8831289" y="1291177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1:4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F4CDB0C-36A4-1CAA-C462-C067DFAB5A1F}"/>
                </a:ext>
              </a:extLst>
            </p:cNvPr>
            <p:cNvSpPr/>
            <p:nvPr/>
          </p:nvSpPr>
          <p:spPr>
            <a:xfrm>
              <a:off x="8843737" y="2616225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120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189E971-0ADD-F5A8-E9A1-C089533F3BE5}"/>
                </a:ext>
              </a:extLst>
            </p:cNvPr>
            <p:cNvSpPr/>
            <p:nvPr/>
          </p:nvSpPr>
          <p:spPr>
            <a:xfrm>
              <a:off x="8831289" y="829255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Envir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/Safety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A6E8D90-AEDE-87C3-971A-309A2857A42B}"/>
                </a:ext>
              </a:extLst>
            </p:cNvPr>
            <p:cNvSpPr/>
            <p:nvPr/>
          </p:nvSpPr>
          <p:spPr>
            <a:xfrm>
              <a:off x="8850745" y="3535364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319A1E0-3653-8E04-77C1-1FECF9ED57B6}"/>
                </a:ext>
              </a:extLst>
            </p:cNvPr>
            <p:cNvSpPr/>
            <p:nvPr/>
          </p:nvSpPr>
          <p:spPr>
            <a:xfrm>
              <a:off x="8850745" y="3089613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2382A0E-DE73-7E12-9D2F-69C280F2F392}"/>
                </a:ext>
              </a:extLst>
            </p:cNvPr>
            <p:cNvSpPr/>
            <p:nvPr/>
          </p:nvSpPr>
          <p:spPr>
            <a:xfrm>
              <a:off x="8850745" y="3989929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300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BD955E8-D929-36DC-BB82-E1BC63564B6B}"/>
                </a:ext>
              </a:extLst>
            </p:cNvPr>
            <p:cNvSpPr/>
            <p:nvPr/>
          </p:nvSpPr>
          <p:spPr>
            <a:xfrm>
              <a:off x="8843737" y="4888818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872908C5-44D7-5F66-0FE2-73188EDB894C}"/>
                </a:ext>
              </a:extLst>
            </p:cNvPr>
            <p:cNvSpPr/>
            <p:nvPr/>
          </p:nvSpPr>
          <p:spPr>
            <a:xfrm>
              <a:off x="8843737" y="4443067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68210A45-745A-EF99-86E1-E633C7A3D312}"/>
                </a:ext>
              </a:extLst>
            </p:cNvPr>
            <p:cNvSpPr/>
            <p:nvPr/>
          </p:nvSpPr>
          <p:spPr>
            <a:xfrm>
              <a:off x="8843737" y="5343383"/>
              <a:ext cx="1703361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24,4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CB3A5EC3-1F81-80FC-1568-1FF76A3D54B1}"/>
                </a:ext>
              </a:extLst>
            </p:cNvPr>
            <p:cNvSpPr/>
            <p:nvPr/>
          </p:nvSpPr>
          <p:spPr>
            <a:xfrm>
              <a:off x="8843737" y="5791008"/>
              <a:ext cx="1703361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2,55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32651B0-1D9A-2A55-AE48-02C37278595A}"/>
                </a:ext>
              </a:extLst>
            </p:cNvPr>
            <p:cNvSpPr/>
            <p:nvPr/>
          </p:nvSpPr>
          <p:spPr>
            <a:xfrm>
              <a:off x="8836729" y="2180920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039D15-9A85-8543-FA5C-7C2437FB79A6}"/>
              </a:ext>
            </a:extLst>
          </p:cNvPr>
          <p:cNvGrpSpPr/>
          <p:nvPr/>
        </p:nvGrpSpPr>
        <p:grpSpPr>
          <a:xfrm>
            <a:off x="10523997" y="521378"/>
            <a:ext cx="1303562" cy="5627479"/>
            <a:chOff x="10523997" y="521378"/>
            <a:chExt cx="1303562" cy="562747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E24CAF3-B0AF-8916-9E6F-BD26B3DE1084}"/>
                </a:ext>
              </a:extLst>
            </p:cNvPr>
            <p:cNvSpPr/>
            <p:nvPr/>
          </p:nvSpPr>
          <p:spPr>
            <a:xfrm>
              <a:off x="10683419" y="1733643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1:1,4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3D166AD-2241-F5C2-A046-F8DCA27651C7}"/>
                </a:ext>
              </a:extLst>
            </p:cNvPr>
            <p:cNvSpPr/>
            <p:nvPr/>
          </p:nvSpPr>
          <p:spPr>
            <a:xfrm>
              <a:off x="10675259" y="1291177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1:4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7B78B70-601B-F10C-AD01-2DE92C6B0111}"/>
                </a:ext>
              </a:extLst>
            </p:cNvPr>
            <p:cNvSpPr/>
            <p:nvPr/>
          </p:nvSpPr>
          <p:spPr>
            <a:xfrm>
              <a:off x="10687707" y="2616225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120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2A515CE-95C0-F63E-9A57-391764AA4382}"/>
                </a:ext>
              </a:extLst>
            </p:cNvPr>
            <p:cNvSpPr/>
            <p:nvPr/>
          </p:nvSpPr>
          <p:spPr>
            <a:xfrm>
              <a:off x="10675259" y="829255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SSbD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F12420B-F224-4CD8-74B7-8809C58AA41B}"/>
                </a:ext>
              </a:extLst>
            </p:cNvPr>
            <p:cNvSpPr/>
            <p:nvPr/>
          </p:nvSpPr>
          <p:spPr>
            <a:xfrm>
              <a:off x="10694715" y="3535364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1335065-2D01-DB44-CD4B-ED6D4E43DC85}"/>
                </a:ext>
              </a:extLst>
            </p:cNvPr>
            <p:cNvSpPr/>
            <p:nvPr/>
          </p:nvSpPr>
          <p:spPr>
            <a:xfrm>
              <a:off x="10694715" y="3089613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D0C5B3A-7820-BB5B-A6E8-ECB16BBA82CC}"/>
                </a:ext>
              </a:extLst>
            </p:cNvPr>
            <p:cNvSpPr/>
            <p:nvPr/>
          </p:nvSpPr>
          <p:spPr>
            <a:xfrm>
              <a:off x="10694715" y="3989929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C3F6E9A-E461-5C32-FCC3-C1D7717FC4C4}"/>
                </a:ext>
              </a:extLst>
            </p:cNvPr>
            <p:cNvSpPr/>
            <p:nvPr/>
          </p:nvSpPr>
          <p:spPr>
            <a:xfrm>
              <a:off x="10687707" y="4888818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0683198-37CB-2A34-278D-F1D60198EE30}"/>
                </a:ext>
              </a:extLst>
            </p:cNvPr>
            <p:cNvSpPr/>
            <p:nvPr/>
          </p:nvSpPr>
          <p:spPr>
            <a:xfrm>
              <a:off x="10687707" y="4443067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1,54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0235AD7C-487D-DD8A-7C38-1ABDBFEFD672}"/>
                </a:ext>
              </a:extLst>
            </p:cNvPr>
            <p:cNvSpPr/>
            <p:nvPr/>
          </p:nvSpPr>
          <p:spPr>
            <a:xfrm>
              <a:off x="10687707" y="5343383"/>
              <a:ext cx="1001039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2A8BAECE-DAC8-99D3-814A-3715D8C1A919}"/>
                </a:ext>
              </a:extLst>
            </p:cNvPr>
            <p:cNvSpPr/>
            <p:nvPr/>
          </p:nvSpPr>
          <p:spPr>
            <a:xfrm>
              <a:off x="10687707" y="5791008"/>
              <a:ext cx="1001039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2,55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76C9727-F351-A32E-E346-DCDBF70FCE13}"/>
                </a:ext>
              </a:extLst>
            </p:cNvPr>
            <p:cNvSpPr txBox="1"/>
            <p:nvPr/>
          </p:nvSpPr>
          <p:spPr>
            <a:xfrm>
              <a:off x="10523997" y="521378"/>
              <a:ext cx="13035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33%-33%-33%</a:t>
              </a:r>
              <a:endParaRPr lang="el-GR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828EFCA-F283-5170-669A-D49951F3BA00}"/>
                </a:ext>
              </a:extLst>
            </p:cNvPr>
            <p:cNvSpPr/>
            <p:nvPr/>
          </p:nvSpPr>
          <p:spPr>
            <a:xfrm>
              <a:off x="10680699" y="2180920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1:2,1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84036-770A-325D-511C-F38FA09B6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EC5AEE-ABE9-0898-FCEE-9BDD5862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49" y="699228"/>
            <a:ext cx="2871151" cy="597100"/>
          </a:xfrm>
        </p:spPr>
        <p:txBody>
          <a:bodyPr/>
          <a:lstStyle/>
          <a:p>
            <a:r>
              <a:rPr lang="en-US" dirty="0"/>
              <a:t>Example</a:t>
            </a:r>
            <a:endParaRPr lang="el-G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3F5AA9-B212-9F61-E228-BD83157DDC66}"/>
              </a:ext>
            </a:extLst>
          </p:cNvPr>
          <p:cNvGraphicFramePr>
            <a:graphicFrameLocks noGrp="1"/>
          </p:cNvGraphicFramePr>
          <p:nvPr/>
        </p:nvGraphicFramePr>
        <p:xfrm>
          <a:off x="378141" y="1949743"/>
          <a:ext cx="3770122" cy="2651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68042">
                  <a:extLst>
                    <a:ext uri="{9D8B030D-6E8A-4147-A177-3AD203B41FA5}">
                      <a16:colId xmlns:a16="http://schemas.microsoft.com/office/drawing/2014/main" val="192400448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799459710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Inputs set by USER</a:t>
                      </a:r>
                      <a:endParaRPr lang="el-G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31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Etching bath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400 </a:t>
                      </a:r>
                      <a:r>
                        <a:rPr lang="en-US" sz="1600" dirty="0" err="1"/>
                        <a:t>lt</a:t>
                      </a:r>
                      <a:endParaRPr lang="el-G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1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Reduction bath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400 </a:t>
                      </a:r>
                      <a:r>
                        <a:rPr lang="en-US" sz="1600" dirty="0" err="1"/>
                        <a:t>lt</a:t>
                      </a:r>
                      <a:endParaRPr lang="el-G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331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Number of Items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10,000</a:t>
                      </a:r>
                      <a:endParaRPr lang="el-G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6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Item surface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cm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(2 x 10 x 1 cm)</a:t>
                      </a:r>
                      <a:endParaRPr lang="el-GR" sz="16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704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Thickness Specification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 </a:t>
                      </a:r>
                      <a:r>
                        <a:rPr lang="el-GR" sz="1600" dirty="0"/>
                        <a:t>μ</a:t>
                      </a:r>
                      <a:r>
                        <a:rPr lang="en-US" sz="1600" dirty="0"/>
                        <a:t>m</a:t>
                      </a:r>
                      <a:endParaRPr lang="el-G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310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Adhesion Specification</a:t>
                      </a:r>
                      <a:endParaRPr lang="el-G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2,5 MPa</a:t>
                      </a:r>
                      <a:endParaRPr lang="el-G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2893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8C4D5CD-F58B-6155-829D-EABADB0E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18" t="-1133" r="26123"/>
          <a:stretch/>
        </p:blipFill>
        <p:spPr>
          <a:xfrm>
            <a:off x="3471156" y="1411613"/>
            <a:ext cx="945552" cy="778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94E1E-2AF0-560A-ED2E-9492B346568F}"/>
              </a:ext>
            </a:extLst>
          </p:cNvPr>
          <p:cNvSpPr txBox="1"/>
          <p:nvPr/>
        </p:nvSpPr>
        <p:spPr>
          <a:xfrm>
            <a:off x="1172208" y="1411613"/>
            <a:ext cx="239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Automotive equipment</a:t>
            </a:r>
            <a:endParaRPr lang="el-GR" i="1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4076C2C-C8E7-9B0D-72F8-4C90635617D4}"/>
              </a:ext>
            </a:extLst>
          </p:cNvPr>
          <p:cNvGrpSpPr/>
          <p:nvPr/>
        </p:nvGrpSpPr>
        <p:grpSpPr>
          <a:xfrm>
            <a:off x="4943475" y="1291177"/>
            <a:ext cx="2630627" cy="4432186"/>
            <a:chOff x="4943475" y="1291177"/>
            <a:chExt cx="2630627" cy="44321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365471-2160-C3F2-D76C-DC4DA68ABFCD}"/>
                </a:ext>
              </a:extLst>
            </p:cNvPr>
            <p:cNvSpPr/>
            <p:nvPr/>
          </p:nvSpPr>
          <p:spPr>
            <a:xfrm>
              <a:off x="4943475" y="5365514"/>
              <a:ext cx="2609603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Adhesion [</a:t>
              </a:r>
              <a:r>
                <a:rPr lang="en-US" b="1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Mpa</a:t>
              </a:r>
              <a:r>
                <a:rPr lang="en-US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AD0AFA8-FD9A-3981-89C3-C953D3E8CC31}"/>
                </a:ext>
              </a:extLst>
            </p:cNvPr>
            <p:cNvSpPr/>
            <p:nvPr/>
          </p:nvSpPr>
          <p:spPr>
            <a:xfrm>
              <a:off x="4957491" y="1736928"/>
              <a:ext cx="2609604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D</a:t>
              </a:r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ilution (Piranha-Water)</a:t>
              </a:r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1DA1FD-4CC1-AB5C-49CF-52C51CDA165C}"/>
                </a:ext>
              </a:extLst>
            </p:cNvPr>
            <p:cNvSpPr/>
            <p:nvPr/>
          </p:nvSpPr>
          <p:spPr>
            <a:xfrm>
              <a:off x="4943475" y="1291177"/>
              <a:ext cx="2623619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Piranha (H</a:t>
              </a:r>
              <a:r>
                <a:rPr 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r>
                <a:rPr 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-H</a:t>
              </a:r>
              <a:r>
                <a:rPr 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SO</a:t>
              </a:r>
              <a:r>
                <a:rPr lang="en-US" baseline="-25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C05B061-AC08-2A41-40A8-C104BD7EC652}"/>
                </a:ext>
              </a:extLst>
            </p:cNvPr>
            <p:cNvSpPr/>
            <p:nvPr/>
          </p:nvSpPr>
          <p:spPr>
            <a:xfrm>
              <a:off x="4950483" y="2191493"/>
              <a:ext cx="2616611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Etching time [sec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24185D7-B754-EEEF-7BFA-C000BD81DF27}"/>
                </a:ext>
              </a:extLst>
            </p:cNvPr>
            <p:cNvSpPr/>
            <p:nvPr/>
          </p:nvSpPr>
          <p:spPr>
            <a:xfrm>
              <a:off x="4950483" y="3110632"/>
              <a:ext cx="2623619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Reduction: NaBH4 [gr/</a:t>
              </a:r>
              <a:r>
                <a:rPr lang="en-US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lt</a:t>
              </a:r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6E0BBE5-801E-424A-8D54-BF006FCE2CDD}"/>
                </a:ext>
              </a:extLst>
            </p:cNvPr>
            <p:cNvSpPr/>
            <p:nvPr/>
          </p:nvSpPr>
          <p:spPr>
            <a:xfrm>
              <a:off x="4957491" y="2664881"/>
              <a:ext cx="2616611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Activation: </a:t>
              </a:r>
              <a:r>
                <a:rPr lang="en-US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NiA</a:t>
              </a:r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[gr/</a:t>
              </a:r>
              <a:r>
                <a:rPr lang="en-US" u="none" strike="noStrike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lt</a:t>
              </a:r>
              <a:r>
                <a:rPr lang="en-US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]</a:t>
              </a:r>
              <a:endParaRPr lang="en-US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9D4A23A-0B13-43AF-AB7D-DD494E01E313}"/>
                </a:ext>
              </a:extLst>
            </p:cNvPr>
            <p:cNvSpPr/>
            <p:nvPr/>
          </p:nvSpPr>
          <p:spPr>
            <a:xfrm>
              <a:off x="4950483" y="3565197"/>
              <a:ext cx="2623619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Reduction time [sec]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F24F505-954D-55DC-996B-5FFA94DB4567}"/>
                </a:ext>
              </a:extLst>
            </p:cNvPr>
            <p:cNvSpPr/>
            <p:nvPr/>
          </p:nvSpPr>
          <p:spPr>
            <a:xfrm>
              <a:off x="4957491" y="4464086"/>
              <a:ext cx="2609603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Plating time [</a:t>
              </a:r>
              <a:r>
                <a:rPr lang="en-US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hr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]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5ED574D-4752-7978-BFD5-32D42D5D473A}"/>
                </a:ext>
              </a:extLst>
            </p:cNvPr>
            <p:cNvSpPr/>
            <p:nvPr/>
          </p:nvSpPr>
          <p:spPr>
            <a:xfrm>
              <a:off x="4943475" y="4018335"/>
              <a:ext cx="2623619" cy="35784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Plating: I density [A/dm2]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6262651-E2D1-62D5-B66E-73782855CA6E}"/>
                </a:ext>
              </a:extLst>
            </p:cNvPr>
            <p:cNvSpPr/>
            <p:nvPr/>
          </p:nvSpPr>
          <p:spPr>
            <a:xfrm>
              <a:off x="4943475" y="4919763"/>
              <a:ext cx="2609603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Thickness [</a:t>
              </a:r>
              <a:r>
                <a:rPr lang="el-GR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μ</a:t>
              </a:r>
              <a:r>
                <a:rPr lang="en-US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m]</a:t>
              </a:r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163BD3-103F-DED3-702F-B125D31E7343}"/>
              </a:ext>
            </a:extLst>
          </p:cNvPr>
          <p:cNvGrpSpPr/>
          <p:nvPr/>
        </p:nvGrpSpPr>
        <p:grpSpPr>
          <a:xfrm>
            <a:off x="7719829" y="829255"/>
            <a:ext cx="1008047" cy="4894870"/>
            <a:chOff x="7719829" y="829255"/>
            <a:chExt cx="1008047" cy="489487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FE9A515-21B7-7867-5713-CE80358E8761}"/>
                </a:ext>
              </a:extLst>
            </p:cNvPr>
            <p:cNvSpPr/>
            <p:nvPr/>
          </p:nvSpPr>
          <p:spPr>
            <a:xfrm>
              <a:off x="7719829" y="1736928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1:1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1C209EF-FD04-7218-E884-A9D370BBEE8B}"/>
                </a:ext>
              </a:extLst>
            </p:cNvPr>
            <p:cNvSpPr/>
            <p:nvPr/>
          </p:nvSpPr>
          <p:spPr>
            <a:xfrm>
              <a:off x="7719829" y="1291177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1:6,9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3F9827A-C3DC-FF79-2CFD-437F9CB66BA6}"/>
                </a:ext>
              </a:extLst>
            </p:cNvPr>
            <p:cNvSpPr/>
            <p:nvPr/>
          </p:nvSpPr>
          <p:spPr>
            <a:xfrm>
              <a:off x="7719829" y="2191493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15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B54917E-1F2D-69F3-2466-F82F1CCA818A}"/>
                </a:ext>
              </a:extLst>
            </p:cNvPr>
            <p:cNvSpPr/>
            <p:nvPr/>
          </p:nvSpPr>
          <p:spPr>
            <a:xfrm>
              <a:off x="7719829" y="829255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Econom</a:t>
              </a: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02919B1-B410-6170-F3EB-683DD39B6085}"/>
                </a:ext>
              </a:extLst>
            </p:cNvPr>
            <p:cNvSpPr/>
            <p:nvPr/>
          </p:nvSpPr>
          <p:spPr>
            <a:xfrm>
              <a:off x="7726837" y="3110632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24,2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5A89F8F-C4E7-5EAB-B537-70BF0B1A17F0}"/>
                </a:ext>
              </a:extLst>
            </p:cNvPr>
            <p:cNvSpPr/>
            <p:nvPr/>
          </p:nvSpPr>
          <p:spPr>
            <a:xfrm>
              <a:off x="7726837" y="2664881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77202BA-99BB-798B-B643-7A9672E4F248}"/>
                </a:ext>
              </a:extLst>
            </p:cNvPr>
            <p:cNvSpPr/>
            <p:nvPr/>
          </p:nvSpPr>
          <p:spPr>
            <a:xfrm>
              <a:off x="7726837" y="3565197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300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4F41937-1470-B454-97E2-824276A72256}"/>
                </a:ext>
              </a:extLst>
            </p:cNvPr>
            <p:cNvSpPr/>
            <p:nvPr/>
          </p:nvSpPr>
          <p:spPr>
            <a:xfrm>
              <a:off x="7719829" y="4464086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1,90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DC4ECEF-CBD2-5D5D-286C-10EBA5C0FD12}"/>
                </a:ext>
              </a:extLst>
            </p:cNvPr>
            <p:cNvSpPr/>
            <p:nvPr/>
          </p:nvSpPr>
          <p:spPr>
            <a:xfrm>
              <a:off x="7719829" y="4018335"/>
              <a:ext cx="1001039" cy="3578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0,15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A65CDB7B-CB80-E30F-0C53-AF824AEF06D6}"/>
                </a:ext>
              </a:extLst>
            </p:cNvPr>
            <p:cNvSpPr/>
            <p:nvPr/>
          </p:nvSpPr>
          <p:spPr>
            <a:xfrm>
              <a:off x="7719829" y="4918651"/>
              <a:ext cx="1001039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14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2FCDA7C3-0464-270E-9CBC-E04C5977CF8C}"/>
                </a:ext>
              </a:extLst>
            </p:cNvPr>
            <p:cNvSpPr/>
            <p:nvPr/>
          </p:nvSpPr>
          <p:spPr>
            <a:xfrm>
              <a:off x="7719829" y="5366276"/>
              <a:ext cx="1001039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2,55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B491CFE-B88F-235B-284B-C2176B8404E4}"/>
              </a:ext>
            </a:extLst>
          </p:cNvPr>
          <p:cNvGrpSpPr/>
          <p:nvPr/>
        </p:nvGrpSpPr>
        <p:grpSpPr>
          <a:xfrm>
            <a:off x="8831289" y="829255"/>
            <a:ext cx="1710369" cy="4894870"/>
            <a:chOff x="8831289" y="829255"/>
            <a:chExt cx="1710369" cy="489487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432AA4F-B801-8639-1CA1-38281C27A712}"/>
                </a:ext>
              </a:extLst>
            </p:cNvPr>
            <p:cNvSpPr/>
            <p:nvPr/>
          </p:nvSpPr>
          <p:spPr>
            <a:xfrm>
              <a:off x="8831289" y="1736928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1:2,1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63F3147-BF95-9E8E-F87F-3776B927B307}"/>
                </a:ext>
              </a:extLst>
            </p:cNvPr>
            <p:cNvSpPr/>
            <p:nvPr/>
          </p:nvSpPr>
          <p:spPr>
            <a:xfrm>
              <a:off x="8831289" y="1291177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1:4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68E2930-7378-4095-D62C-E339242C80F2}"/>
                </a:ext>
              </a:extLst>
            </p:cNvPr>
            <p:cNvSpPr/>
            <p:nvPr/>
          </p:nvSpPr>
          <p:spPr>
            <a:xfrm>
              <a:off x="8831289" y="2191493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120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6CB4FC-0CD2-2520-E2ED-454DCF573434}"/>
                </a:ext>
              </a:extLst>
            </p:cNvPr>
            <p:cNvSpPr/>
            <p:nvPr/>
          </p:nvSpPr>
          <p:spPr>
            <a:xfrm>
              <a:off x="8831289" y="829255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Envir</a:t>
              </a:r>
              <a:r>
                <a:rPr lang="en-US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/Safety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5C9D603-27C5-C57F-447D-DB635A238F57}"/>
                </a:ext>
              </a:extLst>
            </p:cNvPr>
            <p:cNvSpPr/>
            <p:nvPr/>
          </p:nvSpPr>
          <p:spPr>
            <a:xfrm>
              <a:off x="8838297" y="3110632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24,2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08AC611-E3AB-1BEE-2A0D-062D3FAF0A89}"/>
                </a:ext>
              </a:extLst>
            </p:cNvPr>
            <p:cNvSpPr/>
            <p:nvPr/>
          </p:nvSpPr>
          <p:spPr>
            <a:xfrm>
              <a:off x="8838297" y="2664881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E938D42-9AD1-B3BD-40AB-B32749A28698}"/>
                </a:ext>
              </a:extLst>
            </p:cNvPr>
            <p:cNvSpPr/>
            <p:nvPr/>
          </p:nvSpPr>
          <p:spPr>
            <a:xfrm>
              <a:off x="8838297" y="3565197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300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0D8AFD-9D59-24EF-1BB1-09C68D3FD527}"/>
                </a:ext>
              </a:extLst>
            </p:cNvPr>
            <p:cNvSpPr/>
            <p:nvPr/>
          </p:nvSpPr>
          <p:spPr>
            <a:xfrm>
              <a:off x="8831289" y="4464086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D0FAEFB-2961-CF9A-31A8-3E6F84AC25E5}"/>
                </a:ext>
              </a:extLst>
            </p:cNvPr>
            <p:cNvSpPr/>
            <p:nvPr/>
          </p:nvSpPr>
          <p:spPr>
            <a:xfrm>
              <a:off x="8831289" y="4018335"/>
              <a:ext cx="1703361" cy="3578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0,15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DFECA6C8-0A01-D073-4E10-FEA595470904}"/>
                </a:ext>
              </a:extLst>
            </p:cNvPr>
            <p:cNvSpPr/>
            <p:nvPr/>
          </p:nvSpPr>
          <p:spPr>
            <a:xfrm>
              <a:off x="8831289" y="4918651"/>
              <a:ext cx="1703361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14,6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CFF4DEB-61B1-999E-657B-225616315B2E}"/>
                </a:ext>
              </a:extLst>
            </p:cNvPr>
            <p:cNvSpPr/>
            <p:nvPr/>
          </p:nvSpPr>
          <p:spPr>
            <a:xfrm>
              <a:off x="8831289" y="5366276"/>
              <a:ext cx="1703361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2,55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668F83C-FB23-C2FC-59AA-B410AA28517A}"/>
              </a:ext>
            </a:extLst>
          </p:cNvPr>
          <p:cNvGrpSpPr/>
          <p:nvPr/>
        </p:nvGrpSpPr>
        <p:grpSpPr>
          <a:xfrm>
            <a:off x="10523997" y="521378"/>
            <a:ext cx="1303562" cy="5202747"/>
            <a:chOff x="10523997" y="521378"/>
            <a:chExt cx="1303562" cy="520274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B0DB931-4FB8-2C78-7B8A-ADEB24E4F989}"/>
                </a:ext>
              </a:extLst>
            </p:cNvPr>
            <p:cNvSpPr/>
            <p:nvPr/>
          </p:nvSpPr>
          <p:spPr>
            <a:xfrm>
              <a:off x="10675259" y="1736928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1:2,1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A425918-FDE8-48EC-4597-518592040490}"/>
                </a:ext>
              </a:extLst>
            </p:cNvPr>
            <p:cNvSpPr/>
            <p:nvPr/>
          </p:nvSpPr>
          <p:spPr>
            <a:xfrm>
              <a:off x="10675259" y="1291177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1:4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723BB4B-EA72-1EAD-DB8D-45FA7298B1A5}"/>
                </a:ext>
              </a:extLst>
            </p:cNvPr>
            <p:cNvSpPr/>
            <p:nvPr/>
          </p:nvSpPr>
          <p:spPr>
            <a:xfrm>
              <a:off x="10675259" y="2191493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F206E83-4515-1859-E47C-F1AE933C4968}"/>
                </a:ext>
              </a:extLst>
            </p:cNvPr>
            <p:cNvSpPr/>
            <p:nvPr/>
          </p:nvSpPr>
          <p:spPr>
            <a:xfrm>
              <a:off x="10675259" y="829255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SSbD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382F31E-95E8-F5EF-9B33-AABA7A0C1DB0}"/>
                </a:ext>
              </a:extLst>
            </p:cNvPr>
            <p:cNvSpPr/>
            <p:nvPr/>
          </p:nvSpPr>
          <p:spPr>
            <a:xfrm>
              <a:off x="10682267" y="3110632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24,2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7CF2089-BE2D-3900-0626-66B045754232}"/>
                </a:ext>
              </a:extLst>
            </p:cNvPr>
            <p:cNvSpPr/>
            <p:nvPr/>
          </p:nvSpPr>
          <p:spPr>
            <a:xfrm>
              <a:off x="10682267" y="2664881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69EBE8F-A56E-2380-F486-0DB8064055BC}"/>
                </a:ext>
              </a:extLst>
            </p:cNvPr>
            <p:cNvSpPr/>
            <p:nvPr/>
          </p:nvSpPr>
          <p:spPr>
            <a:xfrm>
              <a:off x="10682267" y="3565197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E5C8B8D-0938-DAEE-A23A-FA7EF2DA9040}"/>
                </a:ext>
              </a:extLst>
            </p:cNvPr>
            <p:cNvSpPr/>
            <p:nvPr/>
          </p:nvSpPr>
          <p:spPr>
            <a:xfrm>
              <a:off x="10675259" y="4464086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1,94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6F8832A-BFFA-147C-0AA7-C56BC97995A9}"/>
                </a:ext>
              </a:extLst>
            </p:cNvPr>
            <p:cNvSpPr/>
            <p:nvPr/>
          </p:nvSpPr>
          <p:spPr>
            <a:xfrm>
              <a:off x="10675259" y="4018335"/>
              <a:ext cx="1001039" cy="357849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0,15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6140873-A12F-F5C8-684D-F172AD2DCBC7}"/>
                </a:ext>
              </a:extLst>
            </p:cNvPr>
            <p:cNvSpPr/>
            <p:nvPr/>
          </p:nvSpPr>
          <p:spPr>
            <a:xfrm>
              <a:off x="10675259" y="4918651"/>
              <a:ext cx="1001039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48E1847-4932-2A05-40EA-5CF1FA177DB1}"/>
                </a:ext>
              </a:extLst>
            </p:cNvPr>
            <p:cNvSpPr/>
            <p:nvPr/>
          </p:nvSpPr>
          <p:spPr>
            <a:xfrm>
              <a:off x="10675259" y="5366276"/>
              <a:ext cx="1001039" cy="357849"/>
            </a:xfrm>
            <a:prstGeom prst="roundRect">
              <a:avLst/>
            </a:prstGeom>
            <a:solidFill>
              <a:srgbClr val="FFC7CE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2,55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C65759-8613-851C-6026-B9D228734A5D}"/>
                </a:ext>
              </a:extLst>
            </p:cNvPr>
            <p:cNvSpPr txBox="1"/>
            <p:nvPr/>
          </p:nvSpPr>
          <p:spPr>
            <a:xfrm>
              <a:off x="10523997" y="521378"/>
              <a:ext cx="130356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33%-33%-33%</a:t>
              </a:r>
              <a:endParaRPr lang="el-GR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C3EBD9-B8E2-845F-638F-77B238974324}"/>
              </a:ext>
            </a:extLst>
          </p:cNvPr>
          <p:cNvSpPr/>
          <p:nvPr/>
        </p:nvSpPr>
        <p:spPr>
          <a:xfrm>
            <a:off x="298580" y="568034"/>
            <a:ext cx="11607281" cy="54035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0DCA4A-05A6-1D4E-826D-1359E063D7A2}"/>
              </a:ext>
            </a:extLst>
          </p:cNvPr>
          <p:cNvGrpSpPr/>
          <p:nvPr/>
        </p:nvGrpSpPr>
        <p:grpSpPr>
          <a:xfrm>
            <a:off x="3943932" y="1647914"/>
            <a:ext cx="4783944" cy="3523693"/>
            <a:chOff x="2640278" y="4382981"/>
            <a:chExt cx="4783944" cy="3523693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2DA06AE-7A48-6CB3-2C41-85655DBA6674}"/>
                </a:ext>
              </a:extLst>
            </p:cNvPr>
            <p:cNvSpPr/>
            <p:nvPr/>
          </p:nvSpPr>
          <p:spPr>
            <a:xfrm>
              <a:off x="2640278" y="4382981"/>
              <a:ext cx="4783944" cy="827338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>
                <a:lnSpc>
                  <a:spcPct val="200000"/>
                </a:lnSpc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FreeMe Decision Support Tool</a:t>
              </a:r>
            </a:p>
            <a:p>
              <a:pPr algn="ctr"/>
              <a:r>
                <a:rPr lang="en-US" i="1" u="sng" dirty="0"/>
                <a:t>Solution &lt;1 sec</a:t>
              </a:r>
              <a:endParaRPr lang="el-GR" i="1" u="sng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7780D834-C46F-58D3-9EBD-3DB920031772}"/>
                </a:ext>
              </a:extLst>
            </p:cNvPr>
            <p:cNvSpPr/>
            <p:nvPr/>
          </p:nvSpPr>
          <p:spPr>
            <a:xfrm>
              <a:off x="2640278" y="5572804"/>
              <a:ext cx="4753755" cy="2333870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en-US" sz="1800" dirty="0">
                  <a:solidFill>
                    <a:schemeClr val="tx1"/>
                  </a:solidFill>
                </a:rPr>
                <a:t>High throughput analysis</a:t>
              </a:r>
              <a:endParaRPr lang="el-GR" sz="1800" dirty="0">
                <a:solidFill>
                  <a:schemeClr val="tx1"/>
                </a:solidFill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en-US" sz="1800" dirty="0">
                  <a:solidFill>
                    <a:schemeClr val="tx1"/>
                  </a:solidFill>
                </a:rPr>
                <a:t>Integrated </a:t>
              </a:r>
              <a:r>
                <a:rPr lang="en-US" dirty="0">
                  <a:solidFill>
                    <a:schemeClr val="tx1"/>
                  </a:solidFill>
                </a:rPr>
                <a:t>with </a:t>
              </a:r>
              <a:r>
                <a:rPr lang="en-US" sz="1800" dirty="0">
                  <a:solidFill>
                    <a:schemeClr val="tx1"/>
                  </a:solidFill>
                </a:rPr>
                <a:t>Real-time monitoring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Live process optimization &amp; </a:t>
              </a:r>
              <a:r>
                <a:rPr lang="en-US" sz="1800" dirty="0">
                  <a:solidFill>
                    <a:schemeClr val="tx1"/>
                  </a:solidFill>
                </a:rPr>
                <a:t>management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ü"/>
              </a:pPr>
              <a:r>
                <a:rPr lang="en-US" sz="1800" dirty="0">
                  <a:solidFill>
                    <a:schemeClr val="tx1"/>
                  </a:solidFill>
                </a:rPr>
                <a:t>Everyday planning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pic>
          <p:nvPicPr>
            <p:cNvPr id="76" name="Picture 8" descr="3d modeling - Free edit tools icons">
              <a:extLst>
                <a:ext uri="{FF2B5EF4-FFF2-40B4-BE49-F238E27FC236}">
                  <a16:creationId xmlns:a16="http://schemas.microsoft.com/office/drawing/2014/main" id="{C6D52CB1-5D37-2924-D2E2-EA8382614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892" y="4502071"/>
              <a:ext cx="543580" cy="543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4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6"/>
    </mc:Choice>
    <mc:Fallback xmlns="">
      <p:transition spd="slow" advTm="5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F72B2E-4AB1-4CBF-80E7-F1A983FD60A2}"/>
              </a:ext>
            </a:extLst>
          </p:cNvPr>
          <p:cNvSpPr txBox="1"/>
          <p:nvPr/>
        </p:nvSpPr>
        <p:spPr>
          <a:xfrm>
            <a:off x="2642627" y="4183798"/>
            <a:ext cx="6906745" cy="70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NAME: Kostas Pyrgakis, EXELISIS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45454D"/>
                </a:solidFill>
                <a:latin typeface="Montserrat" panose="00000500000000000000" pitchFamily="2" charset="0"/>
              </a:rPr>
              <a:t>EMAIL: kostas.p@exelisis.gr</a:t>
            </a:r>
          </a:p>
        </p:txBody>
      </p:sp>
    </p:spTree>
    <p:extLst>
      <p:ext uri="{BB962C8B-B14F-4D97-AF65-F5344CB8AC3E}">
        <p14:creationId xmlns:p14="http://schemas.microsoft.com/office/powerpoint/2010/main" val="132271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FF56D-7E9E-F5AB-A004-EE31235D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665D40-0CEB-BC77-779F-08A3D826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549" y="3735900"/>
            <a:ext cx="3435326" cy="194391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F876105-96AE-12DF-6DDB-BDCFBCFA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90" y="4035182"/>
            <a:ext cx="3143675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E4BEF47-9B6F-B39E-57C9-928BAB094179}"/>
              </a:ext>
            </a:extLst>
          </p:cNvPr>
          <p:cNvGrpSpPr/>
          <p:nvPr/>
        </p:nvGrpSpPr>
        <p:grpSpPr>
          <a:xfrm>
            <a:off x="9879005" y="1463072"/>
            <a:ext cx="1899411" cy="2013874"/>
            <a:chOff x="9727813" y="3911822"/>
            <a:chExt cx="1899411" cy="20138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6BFB5B-78CD-E2A4-1A0D-23FAB6DF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475" t="6310" r="11448" b="5091"/>
            <a:stretch/>
          </p:blipFill>
          <p:spPr>
            <a:xfrm>
              <a:off x="9727813" y="3911822"/>
              <a:ext cx="1810870" cy="2013874"/>
            </a:xfrm>
            <a:prstGeom prst="rect">
              <a:avLst/>
            </a:prstGeom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CAE8C44-D6C4-E388-FF0D-19FD9D79084E}"/>
                </a:ext>
              </a:extLst>
            </p:cNvPr>
            <p:cNvSpPr/>
            <p:nvPr/>
          </p:nvSpPr>
          <p:spPr>
            <a:xfrm rot="10800000">
              <a:off x="11171130" y="4391868"/>
              <a:ext cx="456094" cy="207026"/>
            </a:xfrm>
            <a:prstGeom prst="rightArrow">
              <a:avLst>
                <a:gd name="adj1" fmla="val 50000"/>
                <a:gd name="adj2" fmla="val 9259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15082DB-1559-FF5B-6769-A5D0208EF063}"/>
                </a:ext>
              </a:extLst>
            </p:cNvPr>
            <p:cNvSpPr/>
            <p:nvPr/>
          </p:nvSpPr>
          <p:spPr>
            <a:xfrm rot="10800000">
              <a:off x="10936637" y="4157602"/>
              <a:ext cx="456094" cy="207026"/>
            </a:xfrm>
            <a:prstGeom prst="rightArrow">
              <a:avLst>
                <a:gd name="adj1" fmla="val 50000"/>
                <a:gd name="adj2" fmla="val 92592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030" name="Picture 6" descr="Electroplated Plastics (Plating on Plastic) | JSA">
            <a:extLst>
              <a:ext uri="{FF2B5EF4-FFF2-40B4-BE49-F238E27FC236}">
                <a16:creationId xmlns:a16="http://schemas.microsoft.com/office/drawing/2014/main" id="{9FDD6F5F-F25B-2282-C362-1E5DB891C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1" y="4035182"/>
            <a:ext cx="1476000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08D83B-22EB-9BFD-86F5-DE0FFFF47C9D}"/>
              </a:ext>
            </a:extLst>
          </p:cNvPr>
          <p:cNvSpPr txBox="1"/>
          <p:nvPr/>
        </p:nvSpPr>
        <p:spPr>
          <a:xfrm>
            <a:off x="564776" y="761504"/>
            <a:ext cx="32719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Plating on Plastics (PoP)</a:t>
            </a:r>
            <a:endParaRPr lang="el-GR" sz="2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DA4FC2-3FE7-AEB4-F1E2-6685073A7E8F}"/>
              </a:ext>
            </a:extLst>
          </p:cNvPr>
          <p:cNvSpPr txBox="1"/>
          <p:nvPr/>
        </p:nvSpPr>
        <p:spPr>
          <a:xfrm>
            <a:off x="648077" y="1614326"/>
            <a:ext cx="5752723" cy="180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b="1" strike="noStrike" baseline="0" dirty="0"/>
              <a:t>Plastics: </a:t>
            </a:r>
            <a:r>
              <a:rPr lang="en-US" sz="1900" strike="noStrike" baseline="0" dirty="0"/>
              <a:t>low density, lightweight, low cost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b="1" dirty="0"/>
              <a:t>Metal coating: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strike="noStrike" baseline="0" dirty="0"/>
              <a:t>Protection: wear resistance and corrosion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strike="noStrike" baseline="0" dirty="0"/>
              <a:t>shiny, polished, aesthetic</a:t>
            </a:r>
            <a:endParaRPr lang="el-GR" sz="1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2AC62-F118-C472-42D2-A556F3810063}"/>
              </a:ext>
            </a:extLst>
          </p:cNvPr>
          <p:cNvSpPr txBox="1"/>
          <p:nvPr/>
        </p:nvSpPr>
        <p:spPr>
          <a:xfrm>
            <a:off x="238163" y="5606295"/>
            <a:ext cx="275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before/after plating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138F17-4BCB-0E3B-10B5-32C33963AA96}"/>
              </a:ext>
            </a:extLst>
          </p:cNvPr>
          <p:cNvSpPr txBox="1"/>
          <p:nvPr/>
        </p:nvSpPr>
        <p:spPr>
          <a:xfrm>
            <a:off x="4606359" y="5606295"/>
            <a:ext cx="139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Plating baths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60CFF2-5935-D461-8940-19B9DAC0A880}"/>
              </a:ext>
            </a:extLst>
          </p:cNvPr>
          <p:cNvSpPr txBox="1"/>
          <p:nvPr/>
        </p:nvSpPr>
        <p:spPr>
          <a:xfrm>
            <a:off x="8069270" y="2520809"/>
            <a:ext cx="1605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examples</a:t>
            </a:r>
            <a:endParaRPr lang="el-GR" sz="2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91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938FD-AE01-53AA-708E-E6DC7FE9D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3E62C5-129C-2A15-DC65-6F4789C7110D}"/>
              </a:ext>
            </a:extLst>
          </p:cNvPr>
          <p:cNvSpPr/>
          <p:nvPr/>
        </p:nvSpPr>
        <p:spPr>
          <a:xfrm>
            <a:off x="787400" y="2628900"/>
            <a:ext cx="11404600" cy="1333500"/>
          </a:xfrm>
          <a:prstGeom prst="rect">
            <a:avLst/>
          </a:prstGeom>
          <a:gradFill flip="none" rotWithShape="1">
            <a:gsLst>
              <a:gs pos="0">
                <a:srgbClr val="3E7A47"/>
              </a:gs>
              <a:gs pos="100000">
                <a:srgbClr val="2785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Plastics Etching Technology</a:t>
            </a:r>
            <a:endParaRPr lang="el-GR" sz="35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30ECFC-16CF-EB4D-3C09-AC82F3CD62BD}"/>
              </a:ext>
            </a:extLst>
          </p:cNvPr>
          <p:cNvGrpSpPr/>
          <p:nvPr/>
        </p:nvGrpSpPr>
        <p:grpSpPr>
          <a:xfrm rot="1051754">
            <a:off x="8929784" y="4098777"/>
            <a:ext cx="2729854" cy="1582749"/>
            <a:chOff x="7328654" y="956331"/>
            <a:chExt cx="1460888" cy="84701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9B73CA-29D6-40A4-C7DA-21584F9E5E87}"/>
                </a:ext>
              </a:extLst>
            </p:cNvPr>
            <p:cNvGrpSpPr/>
            <p:nvPr/>
          </p:nvGrpSpPr>
          <p:grpSpPr>
            <a:xfrm>
              <a:off x="7328654" y="956331"/>
              <a:ext cx="1460888" cy="847012"/>
              <a:chOff x="8512446" y="797719"/>
              <a:chExt cx="1460888" cy="847012"/>
            </a:xfrm>
          </p:grpSpPr>
          <p:sp>
            <p:nvSpPr>
              <p:cNvPr id="5" name="Cube 4">
                <a:extLst>
                  <a:ext uri="{FF2B5EF4-FFF2-40B4-BE49-F238E27FC236}">
                    <a16:creationId xmlns:a16="http://schemas.microsoft.com/office/drawing/2014/main" id="{912613BA-5DC1-D8A4-754E-12D68C6A0924}"/>
                  </a:ext>
                </a:extLst>
              </p:cNvPr>
              <p:cNvSpPr/>
              <p:nvPr/>
            </p:nvSpPr>
            <p:spPr>
              <a:xfrm>
                <a:off x="8512446" y="797719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6" name="Picture 4" descr="267,400+ Approval Icon Stock Illustrations, Royalty-Free Vector Graphics &amp;  Clip Art - iStock | Seal of approval icon, Boss approval icon, Stamp of approval  icon">
                <a:extLst>
                  <a:ext uri="{FF2B5EF4-FFF2-40B4-BE49-F238E27FC236}">
                    <a16:creationId xmlns:a16="http://schemas.microsoft.com/office/drawing/2014/main" id="{56BB027B-FC6E-704E-58CF-619E533C2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4" t="19495" r="15764" b="20853"/>
              <a:stretch/>
            </p:blipFill>
            <p:spPr bwMode="auto">
              <a:xfrm>
                <a:off x="9582995" y="887100"/>
                <a:ext cx="390339" cy="38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Creative Nano — SbD4Nano">
                <a:extLst>
                  <a:ext uri="{FF2B5EF4-FFF2-40B4-BE49-F238E27FC236}">
                    <a16:creationId xmlns:a16="http://schemas.microsoft.com/office/drawing/2014/main" id="{2B119A6E-EFA7-EBA7-3926-8C07B0F193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9" t="23025" r="18289" b="20442"/>
              <a:stretch/>
            </p:blipFill>
            <p:spPr bwMode="auto">
              <a:xfrm>
                <a:off x="8628897" y="1090409"/>
                <a:ext cx="986366" cy="530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AB6323-17EA-DEDD-3658-B1418086B4F0}"/>
                </a:ext>
              </a:extLst>
            </p:cNvPr>
            <p:cNvSpPr txBox="1"/>
            <p:nvPr/>
          </p:nvSpPr>
          <p:spPr>
            <a:xfrm>
              <a:off x="7356797" y="993347"/>
              <a:ext cx="805797" cy="19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by</a:t>
              </a:r>
              <a:endPara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88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54F5-EB43-5205-065C-FC0FC2A72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ABF565AC-6BA0-A2F3-B729-252C5941A109}"/>
              </a:ext>
            </a:extLst>
          </p:cNvPr>
          <p:cNvGrpSpPr/>
          <p:nvPr/>
        </p:nvGrpSpPr>
        <p:grpSpPr>
          <a:xfrm>
            <a:off x="1562101" y="2277838"/>
            <a:ext cx="4722964" cy="3818658"/>
            <a:chOff x="1562101" y="2277838"/>
            <a:chExt cx="4213319" cy="381865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26E61B-A6DD-EDF7-5EC9-DCD42EE512D9}"/>
                </a:ext>
              </a:extLst>
            </p:cNvPr>
            <p:cNvSpPr/>
            <p:nvPr/>
          </p:nvSpPr>
          <p:spPr>
            <a:xfrm>
              <a:off x="1562101" y="2277838"/>
              <a:ext cx="4213319" cy="381865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A0E692-24A2-96C2-4D23-4FD10BA5574B}"/>
                </a:ext>
              </a:extLst>
            </p:cNvPr>
            <p:cNvSpPr txBox="1"/>
            <p:nvPr/>
          </p:nvSpPr>
          <p:spPr>
            <a:xfrm>
              <a:off x="1670023" y="3540968"/>
              <a:ext cx="4048107" cy="2450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000" u="none" strike="noStrike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Etching with Cr</a:t>
              </a:r>
              <a:r>
                <a:rPr lang="en-US" sz="2000" u="none" strike="noStrike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6+</a:t>
              </a:r>
            </a:p>
            <a:p>
              <a:pPr marL="742950" lvl="1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u="none" strike="noStrike" baseline="0" dirty="0"/>
                <a:t>50-70 </a:t>
              </a:r>
              <a:r>
                <a:rPr lang="en-US" u="none" strike="noStrike" baseline="30000" dirty="0" err="1"/>
                <a:t>o</a:t>
              </a:r>
              <a:r>
                <a:rPr lang="en-US" u="none" strike="noStrike" baseline="0" dirty="0" err="1"/>
                <a:t>C</a:t>
              </a:r>
              <a:r>
                <a:rPr lang="en-US" dirty="0"/>
                <a:t> – </a:t>
              </a:r>
              <a:r>
                <a:rPr lang="en-US" b="1" u="none" strike="noStrike" baseline="0" dirty="0"/>
                <a:t>high risk</a:t>
              </a:r>
              <a:r>
                <a:rPr lang="en-US" u="none" strike="noStrike" baseline="0" dirty="0"/>
                <a:t> environment</a:t>
              </a:r>
              <a:endParaRPr lang="en-US" dirty="0"/>
            </a:p>
            <a:p>
              <a:pPr marL="742950" lvl="1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b="1" u="none" strike="noStrike" baseline="0" dirty="0"/>
                <a:t>Carcinogenic</a:t>
              </a:r>
              <a:r>
                <a:rPr lang="en-US" u="none" strike="noStrike" baseline="0" dirty="0"/>
                <a:t> and highly </a:t>
              </a:r>
              <a:r>
                <a:rPr lang="en-US" b="1" u="none" strike="noStrike" baseline="0" dirty="0"/>
                <a:t>toxic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>
                <a:lnSpc>
                  <a:spcPct val="150000"/>
                </a:lnSpc>
              </a:pP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>
                <a:lnSpc>
                  <a:spcPct val="150000"/>
                </a:lnSpc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Activation with Pd</a:t>
              </a:r>
            </a:p>
            <a:p>
              <a:pPr marL="742950" lvl="1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u="none" strike="noStrike" baseline="0" dirty="0"/>
                <a:t>Critical Raw material</a:t>
              </a:r>
              <a:endParaRPr lang="el-GR" b="1" dirty="0"/>
            </a:p>
          </p:txBody>
        </p:sp>
      </p:grpSp>
      <p:sp>
        <p:nvSpPr>
          <p:cNvPr id="53" name="Flowchart: Delay 52">
            <a:extLst>
              <a:ext uri="{FF2B5EF4-FFF2-40B4-BE49-F238E27FC236}">
                <a16:creationId xmlns:a16="http://schemas.microsoft.com/office/drawing/2014/main" id="{2FF90D4A-7D56-3D87-0E62-3B6C04326D60}"/>
              </a:ext>
            </a:extLst>
          </p:cNvPr>
          <p:cNvSpPr/>
          <p:nvPr/>
        </p:nvSpPr>
        <p:spPr>
          <a:xfrm rot="5400000">
            <a:off x="2026599" y="2385516"/>
            <a:ext cx="1157406" cy="1313844"/>
          </a:xfrm>
          <a:prstGeom prst="flowChartDelay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l-GR" sz="25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46103-645A-7052-E84D-2F59C7466734}"/>
              </a:ext>
            </a:extLst>
          </p:cNvPr>
          <p:cNvSpPr txBox="1"/>
          <p:nvPr/>
        </p:nvSpPr>
        <p:spPr>
          <a:xfrm>
            <a:off x="564776" y="761504"/>
            <a:ext cx="32719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Plating on Plastics (PoP)</a:t>
            </a:r>
            <a:endParaRPr lang="el-GR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EADC7-DCAD-9798-6FE6-EFD7F4F38C06}"/>
              </a:ext>
            </a:extLst>
          </p:cNvPr>
          <p:cNvSpPr txBox="1"/>
          <p:nvPr/>
        </p:nvSpPr>
        <p:spPr>
          <a:xfrm>
            <a:off x="672353" y="1469716"/>
            <a:ext cx="2856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Approach</a:t>
            </a:r>
            <a:endParaRPr lang="el-GR" sz="2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CD4939-2C29-C4FF-6426-B72C25F98C68}"/>
              </a:ext>
            </a:extLst>
          </p:cNvPr>
          <p:cNvSpPr/>
          <p:nvPr/>
        </p:nvSpPr>
        <p:spPr>
          <a:xfrm>
            <a:off x="1948380" y="2596973"/>
            <a:ext cx="1313844" cy="681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Etching</a:t>
            </a:r>
          </a:p>
          <a:p>
            <a:pPr algn="ctr"/>
            <a:r>
              <a:rPr lang="en-US" sz="2000" b="1" dirty="0"/>
              <a:t>with Cr</a:t>
            </a:r>
            <a:r>
              <a:rPr lang="en-US" sz="2000" b="1" baseline="30000" dirty="0"/>
              <a:t>6+</a:t>
            </a:r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id="{FF160940-A525-8094-49FB-7C560FC70886}"/>
              </a:ext>
            </a:extLst>
          </p:cNvPr>
          <p:cNvSpPr/>
          <p:nvPr/>
        </p:nvSpPr>
        <p:spPr>
          <a:xfrm rot="1169050">
            <a:off x="526413" y="2641493"/>
            <a:ext cx="567383" cy="517939"/>
          </a:xfrm>
          <a:prstGeom prst="plaque">
            <a:avLst>
              <a:gd name="adj" fmla="val 3745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1B19AAEA-DAA6-2D78-B41A-5D57D76B40C3}"/>
              </a:ext>
            </a:extLst>
          </p:cNvPr>
          <p:cNvSpPr/>
          <p:nvPr/>
        </p:nvSpPr>
        <p:spPr>
          <a:xfrm rot="1169050">
            <a:off x="3536211" y="2051956"/>
            <a:ext cx="567383" cy="517939"/>
          </a:xfrm>
          <a:custGeom>
            <a:avLst/>
            <a:gdLst>
              <a:gd name="connsiteX0" fmla="*/ 0 w 567383"/>
              <a:gd name="connsiteY0" fmla="*/ 193979 h 517939"/>
              <a:gd name="connsiteX1" fmla="*/ 193979 w 567383"/>
              <a:gd name="connsiteY1" fmla="*/ 0 h 517939"/>
              <a:gd name="connsiteX2" fmla="*/ 373404 w 567383"/>
              <a:gd name="connsiteY2" fmla="*/ 0 h 517939"/>
              <a:gd name="connsiteX3" fmla="*/ 567383 w 567383"/>
              <a:gd name="connsiteY3" fmla="*/ 193979 h 517939"/>
              <a:gd name="connsiteX4" fmla="*/ 567383 w 567383"/>
              <a:gd name="connsiteY4" fmla="*/ 323960 h 517939"/>
              <a:gd name="connsiteX5" fmla="*/ 373404 w 567383"/>
              <a:gd name="connsiteY5" fmla="*/ 517939 h 517939"/>
              <a:gd name="connsiteX6" fmla="*/ 193979 w 567383"/>
              <a:gd name="connsiteY6" fmla="*/ 517939 h 517939"/>
              <a:gd name="connsiteX7" fmla="*/ 0 w 567383"/>
              <a:gd name="connsiteY7" fmla="*/ 323960 h 517939"/>
              <a:gd name="connsiteX8" fmla="*/ 0 w 567383"/>
              <a:gd name="connsiteY8" fmla="*/ 193979 h 5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383" h="517939" fill="none" extrusionOk="0">
                <a:moveTo>
                  <a:pt x="0" y="193979"/>
                </a:moveTo>
                <a:cubicBezTo>
                  <a:pt x="119743" y="212751"/>
                  <a:pt x="196218" y="130320"/>
                  <a:pt x="193979" y="0"/>
                </a:cubicBezTo>
                <a:cubicBezTo>
                  <a:pt x="237930" y="-12250"/>
                  <a:pt x="304901" y="8474"/>
                  <a:pt x="373404" y="0"/>
                </a:cubicBezTo>
                <a:cubicBezTo>
                  <a:pt x="389715" y="86883"/>
                  <a:pt x="436719" y="184882"/>
                  <a:pt x="567383" y="193979"/>
                </a:cubicBezTo>
                <a:cubicBezTo>
                  <a:pt x="580261" y="224735"/>
                  <a:pt x="559621" y="276681"/>
                  <a:pt x="567383" y="323960"/>
                </a:cubicBezTo>
                <a:cubicBezTo>
                  <a:pt x="448118" y="299228"/>
                  <a:pt x="373756" y="406047"/>
                  <a:pt x="373404" y="517939"/>
                </a:cubicBezTo>
                <a:cubicBezTo>
                  <a:pt x="317758" y="533128"/>
                  <a:pt x="249576" y="503778"/>
                  <a:pt x="193979" y="517939"/>
                </a:cubicBezTo>
                <a:cubicBezTo>
                  <a:pt x="175683" y="411560"/>
                  <a:pt x="111330" y="316392"/>
                  <a:pt x="0" y="323960"/>
                </a:cubicBezTo>
                <a:cubicBezTo>
                  <a:pt x="-1062" y="280390"/>
                  <a:pt x="6467" y="250705"/>
                  <a:pt x="0" y="193979"/>
                </a:cubicBezTo>
                <a:close/>
              </a:path>
              <a:path w="567383" h="517939" stroke="0" extrusionOk="0">
                <a:moveTo>
                  <a:pt x="0" y="193979"/>
                </a:moveTo>
                <a:cubicBezTo>
                  <a:pt x="86276" y="181114"/>
                  <a:pt x="169464" y="116333"/>
                  <a:pt x="193979" y="0"/>
                </a:cubicBezTo>
                <a:cubicBezTo>
                  <a:pt x="231944" y="-21041"/>
                  <a:pt x="309511" y="6263"/>
                  <a:pt x="373404" y="0"/>
                </a:cubicBezTo>
                <a:cubicBezTo>
                  <a:pt x="363906" y="99908"/>
                  <a:pt x="446466" y="222273"/>
                  <a:pt x="567383" y="193979"/>
                </a:cubicBezTo>
                <a:cubicBezTo>
                  <a:pt x="575362" y="249977"/>
                  <a:pt x="560218" y="277384"/>
                  <a:pt x="567383" y="323960"/>
                </a:cubicBezTo>
                <a:cubicBezTo>
                  <a:pt x="470049" y="303796"/>
                  <a:pt x="343020" y="406154"/>
                  <a:pt x="373404" y="517939"/>
                </a:cubicBezTo>
                <a:cubicBezTo>
                  <a:pt x="299949" y="526272"/>
                  <a:pt x="254783" y="505169"/>
                  <a:pt x="193979" y="517939"/>
                </a:cubicBezTo>
                <a:cubicBezTo>
                  <a:pt x="180712" y="432753"/>
                  <a:pt x="94501" y="309310"/>
                  <a:pt x="0" y="323960"/>
                </a:cubicBezTo>
                <a:cubicBezTo>
                  <a:pt x="-15163" y="277930"/>
                  <a:pt x="11986" y="245127"/>
                  <a:pt x="0" y="193979"/>
                </a:cubicBezTo>
                <a:close/>
              </a:path>
            </a:pathLst>
          </a:custGeom>
          <a:ln w="53975" cmpd="dbl"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plaque">
                    <a:avLst>
                      <a:gd name="adj" fmla="val 374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E0FBF1C-467C-6F09-1A08-E9DCCF487B0E}"/>
              </a:ext>
            </a:extLst>
          </p:cNvPr>
          <p:cNvSpPr/>
          <p:nvPr/>
        </p:nvSpPr>
        <p:spPr>
          <a:xfrm>
            <a:off x="1268462" y="2740089"/>
            <a:ext cx="532064" cy="3957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17BA146-491B-884D-CAE3-7781883AA2FE}"/>
              </a:ext>
            </a:extLst>
          </p:cNvPr>
          <p:cNvSpPr/>
          <p:nvPr/>
        </p:nvSpPr>
        <p:spPr>
          <a:xfrm>
            <a:off x="3517153" y="2740089"/>
            <a:ext cx="532064" cy="3957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F09517-E555-CD5C-9A84-E90CF2A3F772}"/>
              </a:ext>
            </a:extLst>
          </p:cNvPr>
          <p:cNvGrpSpPr/>
          <p:nvPr/>
        </p:nvGrpSpPr>
        <p:grpSpPr>
          <a:xfrm>
            <a:off x="4287177" y="2463735"/>
            <a:ext cx="1900263" cy="1157406"/>
            <a:chOff x="4287177" y="2463735"/>
            <a:chExt cx="1900263" cy="1157406"/>
          </a:xfrm>
        </p:grpSpPr>
        <p:sp>
          <p:nvSpPr>
            <p:cNvPr id="50" name="Flowchart: Delay 49">
              <a:extLst>
                <a:ext uri="{FF2B5EF4-FFF2-40B4-BE49-F238E27FC236}">
                  <a16:creationId xmlns:a16="http://schemas.microsoft.com/office/drawing/2014/main" id="{4BF9BB60-3D29-98A2-ABB7-CD2BBDB95E10}"/>
                </a:ext>
              </a:extLst>
            </p:cNvPr>
            <p:cNvSpPr/>
            <p:nvPr/>
          </p:nvSpPr>
          <p:spPr>
            <a:xfrm rot="5400000">
              <a:off x="4658606" y="2092306"/>
              <a:ext cx="1157406" cy="1900263"/>
            </a:xfrm>
            <a:prstGeom prst="flowChartDelay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D5EDF-C7E9-7A54-EEB7-BFA01C27CCA8}"/>
                </a:ext>
              </a:extLst>
            </p:cNvPr>
            <p:cNvSpPr/>
            <p:nvPr/>
          </p:nvSpPr>
          <p:spPr>
            <a:xfrm>
              <a:off x="4295611" y="2516800"/>
              <a:ext cx="1890825" cy="1024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/>
                <a:t>Activation-Reduction</a:t>
              </a:r>
            </a:p>
            <a:p>
              <a:pPr algn="ctr"/>
              <a:r>
                <a:rPr lang="en-US" sz="1900" b="1" dirty="0"/>
                <a:t>with Pd </a:t>
              </a:r>
            </a:p>
            <a:p>
              <a:pPr algn="ctr"/>
              <a:r>
                <a:rPr lang="en-US" sz="1900" b="1" dirty="0"/>
                <a:t>&amp; Sn</a:t>
              </a:r>
              <a:endParaRPr lang="en-US" sz="1900" b="1" baseline="300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AC762FF-6679-D08C-8F2D-877D8FF57292}"/>
              </a:ext>
            </a:extLst>
          </p:cNvPr>
          <p:cNvGrpSpPr/>
          <p:nvPr/>
        </p:nvGrpSpPr>
        <p:grpSpPr>
          <a:xfrm>
            <a:off x="6351952" y="2106408"/>
            <a:ext cx="2426527" cy="1036401"/>
            <a:chOff x="6351952" y="2106408"/>
            <a:chExt cx="2426527" cy="1036401"/>
          </a:xfrm>
        </p:grpSpPr>
        <p:sp>
          <p:nvSpPr>
            <p:cNvPr id="20" name="Plaque 19">
              <a:extLst>
                <a:ext uri="{FF2B5EF4-FFF2-40B4-BE49-F238E27FC236}">
                  <a16:creationId xmlns:a16="http://schemas.microsoft.com/office/drawing/2014/main" id="{E0DBC70D-9C93-4FCE-984F-73504D8A67AE}"/>
                </a:ext>
              </a:extLst>
            </p:cNvPr>
            <p:cNvSpPr/>
            <p:nvPr/>
          </p:nvSpPr>
          <p:spPr>
            <a:xfrm rot="1169050">
              <a:off x="7316796" y="2106408"/>
              <a:ext cx="567383" cy="517939"/>
            </a:xfrm>
            <a:custGeom>
              <a:avLst/>
              <a:gdLst>
                <a:gd name="connsiteX0" fmla="*/ 0 w 567383"/>
                <a:gd name="connsiteY0" fmla="*/ 193979 h 517939"/>
                <a:gd name="connsiteX1" fmla="*/ 193979 w 567383"/>
                <a:gd name="connsiteY1" fmla="*/ 0 h 517939"/>
                <a:gd name="connsiteX2" fmla="*/ 373404 w 567383"/>
                <a:gd name="connsiteY2" fmla="*/ 0 h 517939"/>
                <a:gd name="connsiteX3" fmla="*/ 567383 w 567383"/>
                <a:gd name="connsiteY3" fmla="*/ 193979 h 517939"/>
                <a:gd name="connsiteX4" fmla="*/ 567383 w 567383"/>
                <a:gd name="connsiteY4" fmla="*/ 323960 h 517939"/>
                <a:gd name="connsiteX5" fmla="*/ 373404 w 567383"/>
                <a:gd name="connsiteY5" fmla="*/ 517939 h 517939"/>
                <a:gd name="connsiteX6" fmla="*/ 193979 w 567383"/>
                <a:gd name="connsiteY6" fmla="*/ 517939 h 517939"/>
                <a:gd name="connsiteX7" fmla="*/ 0 w 567383"/>
                <a:gd name="connsiteY7" fmla="*/ 323960 h 517939"/>
                <a:gd name="connsiteX8" fmla="*/ 0 w 567383"/>
                <a:gd name="connsiteY8" fmla="*/ 193979 h 51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383" h="517939" fill="none" extrusionOk="0">
                  <a:moveTo>
                    <a:pt x="0" y="193979"/>
                  </a:moveTo>
                  <a:cubicBezTo>
                    <a:pt x="119743" y="212751"/>
                    <a:pt x="196218" y="130320"/>
                    <a:pt x="193979" y="0"/>
                  </a:cubicBezTo>
                  <a:cubicBezTo>
                    <a:pt x="237930" y="-12250"/>
                    <a:pt x="304901" y="8474"/>
                    <a:pt x="373404" y="0"/>
                  </a:cubicBezTo>
                  <a:cubicBezTo>
                    <a:pt x="389715" y="86883"/>
                    <a:pt x="436719" y="184882"/>
                    <a:pt x="567383" y="193979"/>
                  </a:cubicBezTo>
                  <a:cubicBezTo>
                    <a:pt x="580261" y="224735"/>
                    <a:pt x="559621" y="276681"/>
                    <a:pt x="567383" y="323960"/>
                  </a:cubicBezTo>
                  <a:cubicBezTo>
                    <a:pt x="448118" y="299228"/>
                    <a:pt x="373756" y="406047"/>
                    <a:pt x="373404" y="517939"/>
                  </a:cubicBezTo>
                  <a:cubicBezTo>
                    <a:pt x="317758" y="533128"/>
                    <a:pt x="249576" y="503778"/>
                    <a:pt x="193979" y="517939"/>
                  </a:cubicBezTo>
                  <a:cubicBezTo>
                    <a:pt x="175683" y="411560"/>
                    <a:pt x="111330" y="316392"/>
                    <a:pt x="0" y="323960"/>
                  </a:cubicBezTo>
                  <a:cubicBezTo>
                    <a:pt x="-1062" y="280390"/>
                    <a:pt x="6467" y="250705"/>
                    <a:pt x="0" y="193979"/>
                  </a:cubicBezTo>
                  <a:close/>
                </a:path>
                <a:path w="567383" h="517939" stroke="0" extrusionOk="0">
                  <a:moveTo>
                    <a:pt x="0" y="193979"/>
                  </a:moveTo>
                  <a:cubicBezTo>
                    <a:pt x="86276" y="181114"/>
                    <a:pt x="169464" y="116333"/>
                    <a:pt x="193979" y="0"/>
                  </a:cubicBezTo>
                  <a:cubicBezTo>
                    <a:pt x="231944" y="-21041"/>
                    <a:pt x="309511" y="6263"/>
                    <a:pt x="373404" y="0"/>
                  </a:cubicBezTo>
                  <a:cubicBezTo>
                    <a:pt x="363906" y="99908"/>
                    <a:pt x="446466" y="222273"/>
                    <a:pt x="567383" y="193979"/>
                  </a:cubicBezTo>
                  <a:cubicBezTo>
                    <a:pt x="575362" y="249977"/>
                    <a:pt x="560218" y="277384"/>
                    <a:pt x="567383" y="323960"/>
                  </a:cubicBezTo>
                  <a:cubicBezTo>
                    <a:pt x="470049" y="303796"/>
                    <a:pt x="343020" y="406154"/>
                    <a:pt x="373404" y="517939"/>
                  </a:cubicBezTo>
                  <a:cubicBezTo>
                    <a:pt x="299949" y="526272"/>
                    <a:pt x="254783" y="505169"/>
                    <a:pt x="193979" y="517939"/>
                  </a:cubicBezTo>
                  <a:cubicBezTo>
                    <a:pt x="180712" y="432753"/>
                    <a:pt x="94501" y="309310"/>
                    <a:pt x="0" y="323960"/>
                  </a:cubicBezTo>
                  <a:cubicBezTo>
                    <a:pt x="-15163" y="277930"/>
                    <a:pt x="11986" y="245127"/>
                    <a:pt x="0" y="193979"/>
                  </a:cubicBezTo>
                  <a:close/>
                </a:path>
              </a:pathLst>
            </a:custGeom>
            <a:ln w="53975" cmpd="sng">
              <a:solidFill>
                <a:srgbClr val="00B0F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prstGeom prst="plaque">
                      <a:avLst>
                        <a:gd name="adj" fmla="val 37452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E285BE85-9DE6-844A-26C0-4872EE5A321A}"/>
                </a:ext>
              </a:extLst>
            </p:cNvPr>
            <p:cNvSpPr/>
            <p:nvPr/>
          </p:nvSpPr>
          <p:spPr>
            <a:xfrm>
              <a:off x="6351952" y="2747047"/>
              <a:ext cx="2426527" cy="3957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A1312FE-9A74-333F-84C7-EBB8C0C18D79}"/>
              </a:ext>
            </a:extLst>
          </p:cNvPr>
          <p:cNvGrpSpPr/>
          <p:nvPr/>
        </p:nvGrpSpPr>
        <p:grpSpPr>
          <a:xfrm>
            <a:off x="9031787" y="2463735"/>
            <a:ext cx="2948250" cy="1157406"/>
            <a:chOff x="9031787" y="2463735"/>
            <a:chExt cx="2948250" cy="1157406"/>
          </a:xfrm>
        </p:grpSpPr>
        <p:sp>
          <p:nvSpPr>
            <p:cNvPr id="52" name="Flowchart: Delay 51">
              <a:extLst>
                <a:ext uri="{FF2B5EF4-FFF2-40B4-BE49-F238E27FC236}">
                  <a16:creationId xmlns:a16="http://schemas.microsoft.com/office/drawing/2014/main" id="{FB3B7684-0868-72D5-7F27-F7DDF275FD4E}"/>
                </a:ext>
              </a:extLst>
            </p:cNvPr>
            <p:cNvSpPr/>
            <p:nvPr/>
          </p:nvSpPr>
          <p:spPr>
            <a:xfrm rot="5400000">
              <a:off x="9110006" y="2385516"/>
              <a:ext cx="1157406" cy="1313844"/>
            </a:xfrm>
            <a:prstGeom prst="flowChartDelay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4D7092-1971-A304-D054-56FE8DFE3587}"/>
                </a:ext>
              </a:extLst>
            </p:cNvPr>
            <p:cNvSpPr/>
            <p:nvPr/>
          </p:nvSpPr>
          <p:spPr>
            <a:xfrm>
              <a:off x="9039318" y="2596970"/>
              <a:ext cx="1313844" cy="6819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Plating</a:t>
              </a:r>
              <a:endParaRPr lang="el-GR" sz="2000" b="1" dirty="0"/>
            </a:p>
          </p:txBody>
        </p:sp>
        <p:sp>
          <p:nvSpPr>
            <p:cNvPr id="21" name="Plaque 20">
              <a:extLst>
                <a:ext uri="{FF2B5EF4-FFF2-40B4-BE49-F238E27FC236}">
                  <a16:creationId xmlns:a16="http://schemas.microsoft.com/office/drawing/2014/main" id="{20282E1B-EEC8-005C-DB8D-75BEC057BB04}"/>
                </a:ext>
              </a:extLst>
            </p:cNvPr>
            <p:cNvSpPr/>
            <p:nvPr/>
          </p:nvSpPr>
          <p:spPr>
            <a:xfrm rot="1169050">
              <a:off x="11297337" y="2559747"/>
              <a:ext cx="682700" cy="623207"/>
            </a:xfrm>
            <a:prstGeom prst="plaque">
              <a:avLst>
                <a:gd name="adj" fmla="val 37452"/>
              </a:avLst>
            </a:prstGeom>
            <a:ln w="139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76480"/>
                        <a:gd name="connsiteY0" fmla="*/ 299654 h 800101"/>
                        <a:gd name="connsiteX1" fmla="*/ 299654 w 876480"/>
                        <a:gd name="connsiteY1" fmla="*/ 0 h 800101"/>
                        <a:gd name="connsiteX2" fmla="*/ 576826 w 876480"/>
                        <a:gd name="connsiteY2" fmla="*/ 0 h 800101"/>
                        <a:gd name="connsiteX3" fmla="*/ 876480 w 876480"/>
                        <a:gd name="connsiteY3" fmla="*/ 299654 h 800101"/>
                        <a:gd name="connsiteX4" fmla="*/ 876480 w 876480"/>
                        <a:gd name="connsiteY4" fmla="*/ 500447 h 800101"/>
                        <a:gd name="connsiteX5" fmla="*/ 576826 w 876480"/>
                        <a:gd name="connsiteY5" fmla="*/ 800101 h 800101"/>
                        <a:gd name="connsiteX6" fmla="*/ 299654 w 876480"/>
                        <a:gd name="connsiteY6" fmla="*/ 800101 h 800101"/>
                        <a:gd name="connsiteX7" fmla="*/ 0 w 876480"/>
                        <a:gd name="connsiteY7" fmla="*/ 500447 h 800101"/>
                        <a:gd name="connsiteX8" fmla="*/ 0 w 876480"/>
                        <a:gd name="connsiteY8" fmla="*/ 299654 h 8001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76480" h="800101" fill="none" extrusionOk="0">
                          <a:moveTo>
                            <a:pt x="0" y="299654"/>
                          </a:moveTo>
                          <a:cubicBezTo>
                            <a:pt x="188453" y="333831"/>
                            <a:pt x="303156" y="201762"/>
                            <a:pt x="299654" y="0"/>
                          </a:cubicBezTo>
                          <a:cubicBezTo>
                            <a:pt x="428284" y="-15837"/>
                            <a:pt x="474316" y="10739"/>
                            <a:pt x="576826" y="0"/>
                          </a:cubicBezTo>
                          <a:cubicBezTo>
                            <a:pt x="601653" y="134674"/>
                            <a:pt x="683082" y="288867"/>
                            <a:pt x="876480" y="299654"/>
                          </a:cubicBezTo>
                          <a:cubicBezTo>
                            <a:pt x="896379" y="357804"/>
                            <a:pt x="852481" y="406666"/>
                            <a:pt x="876480" y="500447"/>
                          </a:cubicBezTo>
                          <a:cubicBezTo>
                            <a:pt x="706789" y="491892"/>
                            <a:pt x="577636" y="623646"/>
                            <a:pt x="576826" y="800101"/>
                          </a:cubicBezTo>
                          <a:cubicBezTo>
                            <a:pt x="516307" y="830654"/>
                            <a:pt x="396071" y="793990"/>
                            <a:pt x="299654" y="800101"/>
                          </a:cubicBezTo>
                          <a:cubicBezTo>
                            <a:pt x="270647" y="635801"/>
                            <a:pt x="186917" y="461829"/>
                            <a:pt x="0" y="500447"/>
                          </a:cubicBezTo>
                          <a:cubicBezTo>
                            <a:pt x="-5273" y="432343"/>
                            <a:pt x="21039" y="355277"/>
                            <a:pt x="0" y="299654"/>
                          </a:cubicBezTo>
                          <a:close/>
                        </a:path>
                        <a:path w="876480" h="800101" stroke="0" extrusionOk="0">
                          <a:moveTo>
                            <a:pt x="0" y="299654"/>
                          </a:moveTo>
                          <a:cubicBezTo>
                            <a:pt x="130477" y="278055"/>
                            <a:pt x="281299" y="172383"/>
                            <a:pt x="299654" y="0"/>
                          </a:cubicBezTo>
                          <a:cubicBezTo>
                            <a:pt x="397130" y="-7408"/>
                            <a:pt x="486224" y="25401"/>
                            <a:pt x="576826" y="0"/>
                          </a:cubicBezTo>
                          <a:cubicBezTo>
                            <a:pt x="566725" y="157811"/>
                            <a:pt x="703464" y="315092"/>
                            <a:pt x="876480" y="299654"/>
                          </a:cubicBezTo>
                          <a:cubicBezTo>
                            <a:pt x="892792" y="397180"/>
                            <a:pt x="874935" y="406638"/>
                            <a:pt x="876480" y="500447"/>
                          </a:cubicBezTo>
                          <a:cubicBezTo>
                            <a:pt x="731412" y="458410"/>
                            <a:pt x="549921" y="630487"/>
                            <a:pt x="576826" y="800101"/>
                          </a:cubicBezTo>
                          <a:cubicBezTo>
                            <a:pt x="445370" y="829752"/>
                            <a:pt x="412374" y="791408"/>
                            <a:pt x="299654" y="800101"/>
                          </a:cubicBezTo>
                          <a:cubicBezTo>
                            <a:pt x="293168" y="645337"/>
                            <a:pt x="152448" y="485315"/>
                            <a:pt x="0" y="500447"/>
                          </a:cubicBezTo>
                          <a:cubicBezTo>
                            <a:pt x="-7587" y="407935"/>
                            <a:pt x="15334" y="357569"/>
                            <a:pt x="0" y="29965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10E4A902-2CE8-8F13-5C1D-8DCA1775D174}"/>
                </a:ext>
              </a:extLst>
            </p:cNvPr>
            <p:cNvSpPr/>
            <p:nvPr/>
          </p:nvSpPr>
          <p:spPr>
            <a:xfrm>
              <a:off x="10613999" y="2748394"/>
              <a:ext cx="532064" cy="3957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FDEA3-E979-64B8-F929-5E5ED60B00C7}"/>
              </a:ext>
            </a:extLst>
          </p:cNvPr>
          <p:cNvGrpSpPr/>
          <p:nvPr/>
        </p:nvGrpSpPr>
        <p:grpSpPr>
          <a:xfrm>
            <a:off x="5898558" y="3621141"/>
            <a:ext cx="4169570" cy="2280528"/>
            <a:chOff x="5898558" y="3621141"/>
            <a:chExt cx="4169570" cy="228052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5A3BF4-0CC9-B2E9-E5EE-39296972F3D7}"/>
                </a:ext>
              </a:extLst>
            </p:cNvPr>
            <p:cNvSpPr txBox="1"/>
            <p:nvPr/>
          </p:nvSpPr>
          <p:spPr>
            <a:xfrm>
              <a:off x="6597453" y="4097970"/>
              <a:ext cx="3470675" cy="18036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 u="none" strike="noStrike" baseline="0" dirty="0" err="1"/>
                <a:t>SSbD</a:t>
              </a:r>
              <a:r>
                <a:rPr lang="en-US" sz="2000" u="none" strike="noStrike" baseline="0" dirty="0"/>
                <a:t> PoP</a:t>
              </a:r>
            </a:p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 dirty="0"/>
                <a:t>Non-toxic &amp; environment</a:t>
              </a:r>
            </a:p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sv-SE" sz="1800" u="none" strike="noStrike" baseline="0" dirty="0"/>
                <a:t>REACH compliant</a:t>
              </a:r>
            </a:p>
            <a:p>
              <a:pPr marL="342900" indent="-342900" algn="l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sv-SE" sz="1800" u="none" strike="noStrike" baseline="0" dirty="0"/>
                <a:t>Abundan</a:t>
              </a:r>
              <a:r>
                <a:rPr lang="sv-SE" dirty="0"/>
                <a:t>cy</a:t>
              </a:r>
              <a:endParaRPr lang="el-GR" dirty="0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8BECEBED-5C6B-C466-69BF-0646480CA205}"/>
                </a:ext>
              </a:extLst>
            </p:cNvPr>
            <p:cNvSpPr/>
            <p:nvPr/>
          </p:nvSpPr>
          <p:spPr>
            <a:xfrm>
              <a:off x="5898558" y="4737101"/>
              <a:ext cx="632530" cy="469900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A122594-B44A-A155-9CDE-78346C9BA96E}"/>
                </a:ext>
              </a:extLst>
            </p:cNvPr>
            <p:cNvSpPr txBox="1"/>
            <p:nvPr/>
          </p:nvSpPr>
          <p:spPr>
            <a:xfrm>
              <a:off x="6535115" y="3621141"/>
              <a:ext cx="2902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Indispensable Need for:</a:t>
              </a:r>
              <a:endPara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CBC6A16-78C1-8BBD-E9C3-E658A85CE5E3}"/>
              </a:ext>
            </a:extLst>
          </p:cNvPr>
          <p:cNvGrpSpPr/>
          <p:nvPr/>
        </p:nvGrpSpPr>
        <p:grpSpPr>
          <a:xfrm rot="1051754">
            <a:off x="10680582" y="736026"/>
            <a:ext cx="1476419" cy="847012"/>
            <a:chOff x="7313123" y="956331"/>
            <a:chExt cx="1476419" cy="84701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C74D52-EA44-E0F3-7E6C-E9BFC9D6E7C7}"/>
                </a:ext>
              </a:extLst>
            </p:cNvPr>
            <p:cNvGrpSpPr/>
            <p:nvPr/>
          </p:nvGrpSpPr>
          <p:grpSpPr>
            <a:xfrm>
              <a:off x="7328654" y="956331"/>
              <a:ext cx="1460888" cy="847012"/>
              <a:chOff x="8512446" y="797719"/>
              <a:chExt cx="1460888" cy="847012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FDA99A03-765A-067B-CF4F-2DE352EB7AEA}"/>
                  </a:ext>
                </a:extLst>
              </p:cNvPr>
              <p:cNvSpPr/>
              <p:nvPr/>
            </p:nvSpPr>
            <p:spPr>
              <a:xfrm>
                <a:off x="8512446" y="797719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8" name="Picture 4" descr="267,400+ Approval Icon Stock Illustrations, Royalty-Free Vector Graphics &amp;  Clip Art - iStock | Seal of approval icon, Boss approval icon, Stamp of approval  icon">
                <a:extLst>
                  <a:ext uri="{FF2B5EF4-FFF2-40B4-BE49-F238E27FC236}">
                    <a16:creationId xmlns:a16="http://schemas.microsoft.com/office/drawing/2014/main" id="{569169E9-4974-FD19-F2F8-E978B7A130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4" t="19495" r="15764" b="20853"/>
              <a:stretch/>
            </p:blipFill>
            <p:spPr bwMode="auto">
              <a:xfrm>
                <a:off x="9582995" y="887100"/>
                <a:ext cx="390339" cy="38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reative Nano — SbD4Nano">
                <a:extLst>
                  <a:ext uri="{FF2B5EF4-FFF2-40B4-BE49-F238E27FC236}">
                    <a16:creationId xmlns:a16="http://schemas.microsoft.com/office/drawing/2014/main" id="{97D74779-5B98-45B2-8287-A556E4685B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9" t="23025" r="18289" b="20442"/>
              <a:stretch/>
            </p:blipFill>
            <p:spPr bwMode="auto">
              <a:xfrm>
                <a:off x="8628897" y="1090409"/>
                <a:ext cx="986366" cy="530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5D15B0-768B-56C3-05C4-E8418A47076A}"/>
                </a:ext>
              </a:extLst>
            </p:cNvPr>
            <p:cNvSpPr txBox="1"/>
            <p:nvPr/>
          </p:nvSpPr>
          <p:spPr>
            <a:xfrm>
              <a:off x="7313123" y="957371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by</a:t>
              </a:r>
              <a:endParaRPr lang="el-GR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2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6AB5-8776-2F3E-4559-8E646400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lowchart: Delay 39">
            <a:extLst>
              <a:ext uri="{FF2B5EF4-FFF2-40B4-BE49-F238E27FC236}">
                <a16:creationId xmlns:a16="http://schemas.microsoft.com/office/drawing/2014/main" id="{F1136AAF-90C4-BB52-AA22-87F722B944EB}"/>
              </a:ext>
            </a:extLst>
          </p:cNvPr>
          <p:cNvSpPr/>
          <p:nvPr/>
        </p:nvSpPr>
        <p:spPr>
          <a:xfrm rot="5400000">
            <a:off x="2026599" y="2385516"/>
            <a:ext cx="1157406" cy="1313844"/>
          </a:xfrm>
          <a:prstGeom prst="flowChartDelay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l-GR" sz="2500" b="1" dirty="0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DA8A787-20E4-F647-C51F-F0193E87EFD1}"/>
              </a:ext>
            </a:extLst>
          </p:cNvPr>
          <p:cNvSpPr/>
          <p:nvPr/>
        </p:nvSpPr>
        <p:spPr>
          <a:xfrm>
            <a:off x="1948380" y="2596973"/>
            <a:ext cx="1313844" cy="681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Etching</a:t>
            </a:r>
          </a:p>
          <a:p>
            <a:pPr algn="ctr"/>
            <a:r>
              <a:rPr lang="en-US" sz="2000" b="1" dirty="0"/>
              <a:t>with Cr</a:t>
            </a:r>
            <a:r>
              <a:rPr lang="en-US" sz="2000" b="1" baseline="30000" dirty="0"/>
              <a:t>6+</a:t>
            </a:r>
          </a:p>
        </p:txBody>
      </p:sp>
      <p:sp>
        <p:nvSpPr>
          <p:cNvPr id="45" name="Plaque 44">
            <a:extLst>
              <a:ext uri="{FF2B5EF4-FFF2-40B4-BE49-F238E27FC236}">
                <a16:creationId xmlns:a16="http://schemas.microsoft.com/office/drawing/2014/main" id="{A5E2CB39-DB40-DECA-0329-D77C8A44ACFA}"/>
              </a:ext>
            </a:extLst>
          </p:cNvPr>
          <p:cNvSpPr/>
          <p:nvPr/>
        </p:nvSpPr>
        <p:spPr>
          <a:xfrm rot="1169050">
            <a:off x="526413" y="2641493"/>
            <a:ext cx="567383" cy="517939"/>
          </a:xfrm>
          <a:prstGeom prst="plaque">
            <a:avLst>
              <a:gd name="adj" fmla="val 3745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Plaque 45">
            <a:extLst>
              <a:ext uri="{FF2B5EF4-FFF2-40B4-BE49-F238E27FC236}">
                <a16:creationId xmlns:a16="http://schemas.microsoft.com/office/drawing/2014/main" id="{188809CB-90A2-C968-BCF0-7B770DF70BD4}"/>
              </a:ext>
            </a:extLst>
          </p:cNvPr>
          <p:cNvSpPr/>
          <p:nvPr/>
        </p:nvSpPr>
        <p:spPr>
          <a:xfrm rot="1169050">
            <a:off x="3536211" y="2051956"/>
            <a:ext cx="567383" cy="517939"/>
          </a:xfrm>
          <a:custGeom>
            <a:avLst/>
            <a:gdLst>
              <a:gd name="connsiteX0" fmla="*/ 0 w 567383"/>
              <a:gd name="connsiteY0" fmla="*/ 193979 h 517939"/>
              <a:gd name="connsiteX1" fmla="*/ 193979 w 567383"/>
              <a:gd name="connsiteY1" fmla="*/ 0 h 517939"/>
              <a:gd name="connsiteX2" fmla="*/ 373404 w 567383"/>
              <a:gd name="connsiteY2" fmla="*/ 0 h 517939"/>
              <a:gd name="connsiteX3" fmla="*/ 567383 w 567383"/>
              <a:gd name="connsiteY3" fmla="*/ 193979 h 517939"/>
              <a:gd name="connsiteX4" fmla="*/ 567383 w 567383"/>
              <a:gd name="connsiteY4" fmla="*/ 323960 h 517939"/>
              <a:gd name="connsiteX5" fmla="*/ 373404 w 567383"/>
              <a:gd name="connsiteY5" fmla="*/ 517939 h 517939"/>
              <a:gd name="connsiteX6" fmla="*/ 193979 w 567383"/>
              <a:gd name="connsiteY6" fmla="*/ 517939 h 517939"/>
              <a:gd name="connsiteX7" fmla="*/ 0 w 567383"/>
              <a:gd name="connsiteY7" fmla="*/ 323960 h 517939"/>
              <a:gd name="connsiteX8" fmla="*/ 0 w 567383"/>
              <a:gd name="connsiteY8" fmla="*/ 193979 h 5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383" h="517939" fill="none" extrusionOk="0">
                <a:moveTo>
                  <a:pt x="0" y="193979"/>
                </a:moveTo>
                <a:cubicBezTo>
                  <a:pt x="119743" y="212751"/>
                  <a:pt x="196218" y="130320"/>
                  <a:pt x="193979" y="0"/>
                </a:cubicBezTo>
                <a:cubicBezTo>
                  <a:pt x="237930" y="-12250"/>
                  <a:pt x="304901" y="8474"/>
                  <a:pt x="373404" y="0"/>
                </a:cubicBezTo>
                <a:cubicBezTo>
                  <a:pt x="389715" y="86883"/>
                  <a:pt x="436719" y="184882"/>
                  <a:pt x="567383" y="193979"/>
                </a:cubicBezTo>
                <a:cubicBezTo>
                  <a:pt x="580261" y="224735"/>
                  <a:pt x="559621" y="276681"/>
                  <a:pt x="567383" y="323960"/>
                </a:cubicBezTo>
                <a:cubicBezTo>
                  <a:pt x="448118" y="299228"/>
                  <a:pt x="373756" y="406047"/>
                  <a:pt x="373404" y="517939"/>
                </a:cubicBezTo>
                <a:cubicBezTo>
                  <a:pt x="317758" y="533128"/>
                  <a:pt x="249576" y="503778"/>
                  <a:pt x="193979" y="517939"/>
                </a:cubicBezTo>
                <a:cubicBezTo>
                  <a:pt x="175683" y="411560"/>
                  <a:pt x="111330" y="316392"/>
                  <a:pt x="0" y="323960"/>
                </a:cubicBezTo>
                <a:cubicBezTo>
                  <a:pt x="-1062" y="280390"/>
                  <a:pt x="6467" y="250705"/>
                  <a:pt x="0" y="193979"/>
                </a:cubicBezTo>
                <a:close/>
              </a:path>
              <a:path w="567383" h="517939" stroke="0" extrusionOk="0">
                <a:moveTo>
                  <a:pt x="0" y="193979"/>
                </a:moveTo>
                <a:cubicBezTo>
                  <a:pt x="86276" y="181114"/>
                  <a:pt x="169464" y="116333"/>
                  <a:pt x="193979" y="0"/>
                </a:cubicBezTo>
                <a:cubicBezTo>
                  <a:pt x="231944" y="-21041"/>
                  <a:pt x="309511" y="6263"/>
                  <a:pt x="373404" y="0"/>
                </a:cubicBezTo>
                <a:cubicBezTo>
                  <a:pt x="363906" y="99908"/>
                  <a:pt x="446466" y="222273"/>
                  <a:pt x="567383" y="193979"/>
                </a:cubicBezTo>
                <a:cubicBezTo>
                  <a:pt x="575362" y="249977"/>
                  <a:pt x="560218" y="277384"/>
                  <a:pt x="567383" y="323960"/>
                </a:cubicBezTo>
                <a:cubicBezTo>
                  <a:pt x="470049" y="303796"/>
                  <a:pt x="343020" y="406154"/>
                  <a:pt x="373404" y="517939"/>
                </a:cubicBezTo>
                <a:cubicBezTo>
                  <a:pt x="299949" y="526272"/>
                  <a:pt x="254783" y="505169"/>
                  <a:pt x="193979" y="517939"/>
                </a:cubicBezTo>
                <a:cubicBezTo>
                  <a:pt x="180712" y="432753"/>
                  <a:pt x="94501" y="309310"/>
                  <a:pt x="0" y="323960"/>
                </a:cubicBezTo>
                <a:cubicBezTo>
                  <a:pt x="-15163" y="277930"/>
                  <a:pt x="11986" y="245127"/>
                  <a:pt x="0" y="193979"/>
                </a:cubicBezTo>
                <a:close/>
              </a:path>
            </a:pathLst>
          </a:custGeom>
          <a:ln w="53975" cmpd="dbl"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plaque">
                    <a:avLst>
                      <a:gd name="adj" fmla="val 374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DE882605-B0E6-316A-DF4B-2681F73A9C9A}"/>
              </a:ext>
            </a:extLst>
          </p:cNvPr>
          <p:cNvSpPr/>
          <p:nvPr/>
        </p:nvSpPr>
        <p:spPr>
          <a:xfrm>
            <a:off x="1268462" y="2740089"/>
            <a:ext cx="532064" cy="3957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25A8FA9E-996C-6608-C838-ABFA531716E8}"/>
              </a:ext>
            </a:extLst>
          </p:cNvPr>
          <p:cNvSpPr/>
          <p:nvPr/>
        </p:nvSpPr>
        <p:spPr>
          <a:xfrm>
            <a:off x="3517153" y="2740089"/>
            <a:ext cx="532064" cy="3957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BB88CF-3886-531E-4A97-5B049760949F}"/>
              </a:ext>
            </a:extLst>
          </p:cNvPr>
          <p:cNvGrpSpPr/>
          <p:nvPr/>
        </p:nvGrpSpPr>
        <p:grpSpPr>
          <a:xfrm>
            <a:off x="4287177" y="2463735"/>
            <a:ext cx="1900263" cy="1157406"/>
            <a:chOff x="4287177" y="2463735"/>
            <a:chExt cx="1900263" cy="1157406"/>
          </a:xfrm>
        </p:grpSpPr>
        <p:sp>
          <p:nvSpPr>
            <p:cNvPr id="54" name="Flowchart: Delay 53">
              <a:extLst>
                <a:ext uri="{FF2B5EF4-FFF2-40B4-BE49-F238E27FC236}">
                  <a16:creationId xmlns:a16="http://schemas.microsoft.com/office/drawing/2014/main" id="{AEED135D-CAB2-A042-86C8-7C8911D76A99}"/>
                </a:ext>
              </a:extLst>
            </p:cNvPr>
            <p:cNvSpPr/>
            <p:nvPr/>
          </p:nvSpPr>
          <p:spPr>
            <a:xfrm rot="5400000">
              <a:off x="4658606" y="2092306"/>
              <a:ext cx="1157406" cy="1900263"/>
            </a:xfrm>
            <a:prstGeom prst="flowChartDelay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E058A36-5A5E-5A57-E5D1-8AD729B7591F}"/>
                </a:ext>
              </a:extLst>
            </p:cNvPr>
            <p:cNvSpPr/>
            <p:nvPr/>
          </p:nvSpPr>
          <p:spPr>
            <a:xfrm>
              <a:off x="4295611" y="2516800"/>
              <a:ext cx="1890825" cy="102416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/>
                <a:t>Activation-Reduction</a:t>
              </a:r>
            </a:p>
            <a:p>
              <a:pPr algn="ctr"/>
              <a:r>
                <a:rPr lang="en-US" sz="1900" b="1" dirty="0"/>
                <a:t>with Pd </a:t>
              </a:r>
            </a:p>
            <a:p>
              <a:pPr algn="ctr"/>
              <a:r>
                <a:rPr lang="en-US" sz="1900" b="1" dirty="0"/>
                <a:t>&amp; Sn</a:t>
              </a:r>
              <a:endParaRPr lang="en-US" sz="1900" b="1" baseline="300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F18352-9CC2-90FA-55ED-A045EAA6FD6B}"/>
              </a:ext>
            </a:extLst>
          </p:cNvPr>
          <p:cNvGrpSpPr/>
          <p:nvPr/>
        </p:nvGrpSpPr>
        <p:grpSpPr>
          <a:xfrm>
            <a:off x="6351952" y="2106408"/>
            <a:ext cx="2426527" cy="1036401"/>
            <a:chOff x="6351952" y="2106408"/>
            <a:chExt cx="2426527" cy="1036401"/>
          </a:xfrm>
        </p:grpSpPr>
        <p:sp>
          <p:nvSpPr>
            <p:cNvPr id="57" name="Plaque 56">
              <a:extLst>
                <a:ext uri="{FF2B5EF4-FFF2-40B4-BE49-F238E27FC236}">
                  <a16:creationId xmlns:a16="http://schemas.microsoft.com/office/drawing/2014/main" id="{F84BB646-F1CB-8E4A-9ABC-95D56B102F2D}"/>
                </a:ext>
              </a:extLst>
            </p:cNvPr>
            <p:cNvSpPr/>
            <p:nvPr/>
          </p:nvSpPr>
          <p:spPr>
            <a:xfrm rot="1169050">
              <a:off x="7316796" y="2106408"/>
              <a:ext cx="567383" cy="517939"/>
            </a:xfrm>
            <a:custGeom>
              <a:avLst/>
              <a:gdLst>
                <a:gd name="connsiteX0" fmla="*/ 0 w 567383"/>
                <a:gd name="connsiteY0" fmla="*/ 193979 h 517939"/>
                <a:gd name="connsiteX1" fmla="*/ 193979 w 567383"/>
                <a:gd name="connsiteY1" fmla="*/ 0 h 517939"/>
                <a:gd name="connsiteX2" fmla="*/ 373404 w 567383"/>
                <a:gd name="connsiteY2" fmla="*/ 0 h 517939"/>
                <a:gd name="connsiteX3" fmla="*/ 567383 w 567383"/>
                <a:gd name="connsiteY3" fmla="*/ 193979 h 517939"/>
                <a:gd name="connsiteX4" fmla="*/ 567383 w 567383"/>
                <a:gd name="connsiteY4" fmla="*/ 323960 h 517939"/>
                <a:gd name="connsiteX5" fmla="*/ 373404 w 567383"/>
                <a:gd name="connsiteY5" fmla="*/ 517939 h 517939"/>
                <a:gd name="connsiteX6" fmla="*/ 193979 w 567383"/>
                <a:gd name="connsiteY6" fmla="*/ 517939 h 517939"/>
                <a:gd name="connsiteX7" fmla="*/ 0 w 567383"/>
                <a:gd name="connsiteY7" fmla="*/ 323960 h 517939"/>
                <a:gd name="connsiteX8" fmla="*/ 0 w 567383"/>
                <a:gd name="connsiteY8" fmla="*/ 193979 h 51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383" h="517939" fill="none" extrusionOk="0">
                  <a:moveTo>
                    <a:pt x="0" y="193979"/>
                  </a:moveTo>
                  <a:cubicBezTo>
                    <a:pt x="119743" y="212751"/>
                    <a:pt x="196218" y="130320"/>
                    <a:pt x="193979" y="0"/>
                  </a:cubicBezTo>
                  <a:cubicBezTo>
                    <a:pt x="237930" y="-12250"/>
                    <a:pt x="304901" y="8474"/>
                    <a:pt x="373404" y="0"/>
                  </a:cubicBezTo>
                  <a:cubicBezTo>
                    <a:pt x="389715" y="86883"/>
                    <a:pt x="436719" y="184882"/>
                    <a:pt x="567383" y="193979"/>
                  </a:cubicBezTo>
                  <a:cubicBezTo>
                    <a:pt x="580261" y="224735"/>
                    <a:pt x="559621" y="276681"/>
                    <a:pt x="567383" y="323960"/>
                  </a:cubicBezTo>
                  <a:cubicBezTo>
                    <a:pt x="448118" y="299228"/>
                    <a:pt x="373756" y="406047"/>
                    <a:pt x="373404" y="517939"/>
                  </a:cubicBezTo>
                  <a:cubicBezTo>
                    <a:pt x="317758" y="533128"/>
                    <a:pt x="249576" y="503778"/>
                    <a:pt x="193979" y="517939"/>
                  </a:cubicBezTo>
                  <a:cubicBezTo>
                    <a:pt x="175683" y="411560"/>
                    <a:pt x="111330" y="316392"/>
                    <a:pt x="0" y="323960"/>
                  </a:cubicBezTo>
                  <a:cubicBezTo>
                    <a:pt x="-1062" y="280390"/>
                    <a:pt x="6467" y="250705"/>
                    <a:pt x="0" y="193979"/>
                  </a:cubicBezTo>
                  <a:close/>
                </a:path>
                <a:path w="567383" h="517939" stroke="0" extrusionOk="0">
                  <a:moveTo>
                    <a:pt x="0" y="193979"/>
                  </a:moveTo>
                  <a:cubicBezTo>
                    <a:pt x="86276" y="181114"/>
                    <a:pt x="169464" y="116333"/>
                    <a:pt x="193979" y="0"/>
                  </a:cubicBezTo>
                  <a:cubicBezTo>
                    <a:pt x="231944" y="-21041"/>
                    <a:pt x="309511" y="6263"/>
                    <a:pt x="373404" y="0"/>
                  </a:cubicBezTo>
                  <a:cubicBezTo>
                    <a:pt x="363906" y="99908"/>
                    <a:pt x="446466" y="222273"/>
                    <a:pt x="567383" y="193979"/>
                  </a:cubicBezTo>
                  <a:cubicBezTo>
                    <a:pt x="575362" y="249977"/>
                    <a:pt x="560218" y="277384"/>
                    <a:pt x="567383" y="323960"/>
                  </a:cubicBezTo>
                  <a:cubicBezTo>
                    <a:pt x="470049" y="303796"/>
                    <a:pt x="343020" y="406154"/>
                    <a:pt x="373404" y="517939"/>
                  </a:cubicBezTo>
                  <a:cubicBezTo>
                    <a:pt x="299949" y="526272"/>
                    <a:pt x="254783" y="505169"/>
                    <a:pt x="193979" y="517939"/>
                  </a:cubicBezTo>
                  <a:cubicBezTo>
                    <a:pt x="180712" y="432753"/>
                    <a:pt x="94501" y="309310"/>
                    <a:pt x="0" y="323960"/>
                  </a:cubicBezTo>
                  <a:cubicBezTo>
                    <a:pt x="-15163" y="277930"/>
                    <a:pt x="11986" y="245127"/>
                    <a:pt x="0" y="193979"/>
                  </a:cubicBezTo>
                  <a:close/>
                </a:path>
              </a:pathLst>
            </a:custGeom>
            <a:ln w="53975" cmpd="sng">
              <a:solidFill>
                <a:srgbClr val="00B0F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prstGeom prst="plaque">
                      <a:avLst>
                        <a:gd name="adj" fmla="val 37452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EFE63ACA-AD20-F102-A7AD-0CC764920444}"/>
                </a:ext>
              </a:extLst>
            </p:cNvPr>
            <p:cNvSpPr/>
            <p:nvPr/>
          </p:nvSpPr>
          <p:spPr>
            <a:xfrm>
              <a:off x="6351952" y="2747047"/>
              <a:ext cx="2426527" cy="3957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2384BE-ED7E-069E-8F87-39B8F8627F5C}"/>
              </a:ext>
            </a:extLst>
          </p:cNvPr>
          <p:cNvGrpSpPr/>
          <p:nvPr/>
        </p:nvGrpSpPr>
        <p:grpSpPr>
          <a:xfrm>
            <a:off x="9031787" y="2463735"/>
            <a:ext cx="2948250" cy="1157406"/>
            <a:chOff x="9031787" y="2463735"/>
            <a:chExt cx="2948250" cy="1157406"/>
          </a:xfrm>
        </p:grpSpPr>
        <p:sp>
          <p:nvSpPr>
            <p:cNvPr id="60" name="Flowchart: Delay 59">
              <a:extLst>
                <a:ext uri="{FF2B5EF4-FFF2-40B4-BE49-F238E27FC236}">
                  <a16:creationId xmlns:a16="http://schemas.microsoft.com/office/drawing/2014/main" id="{B8999E3B-0D01-3DBE-6DEC-0841E2EFAE46}"/>
                </a:ext>
              </a:extLst>
            </p:cNvPr>
            <p:cNvSpPr/>
            <p:nvPr/>
          </p:nvSpPr>
          <p:spPr>
            <a:xfrm rot="5400000">
              <a:off x="9110006" y="2385516"/>
              <a:ext cx="1157406" cy="1313844"/>
            </a:xfrm>
            <a:prstGeom prst="flowChartDelay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5EF5769-9193-81C5-9071-E9E5E0E4FBF9}"/>
                </a:ext>
              </a:extLst>
            </p:cNvPr>
            <p:cNvSpPr/>
            <p:nvPr/>
          </p:nvSpPr>
          <p:spPr>
            <a:xfrm>
              <a:off x="9039318" y="2596970"/>
              <a:ext cx="1313844" cy="6819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Plating</a:t>
              </a:r>
              <a:endParaRPr lang="el-GR" sz="2000" b="1" dirty="0"/>
            </a:p>
          </p:txBody>
        </p:sp>
        <p:sp>
          <p:nvSpPr>
            <p:cNvPr id="62" name="Plaque 61">
              <a:extLst>
                <a:ext uri="{FF2B5EF4-FFF2-40B4-BE49-F238E27FC236}">
                  <a16:creationId xmlns:a16="http://schemas.microsoft.com/office/drawing/2014/main" id="{6DCE20DA-1013-4200-1283-5172429130E8}"/>
                </a:ext>
              </a:extLst>
            </p:cNvPr>
            <p:cNvSpPr/>
            <p:nvPr/>
          </p:nvSpPr>
          <p:spPr>
            <a:xfrm rot="1169050">
              <a:off x="11297337" y="2559747"/>
              <a:ext cx="682700" cy="623207"/>
            </a:xfrm>
            <a:prstGeom prst="plaque">
              <a:avLst>
                <a:gd name="adj" fmla="val 37452"/>
              </a:avLst>
            </a:prstGeom>
            <a:ln w="139700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876480"/>
                        <a:gd name="connsiteY0" fmla="*/ 299654 h 800101"/>
                        <a:gd name="connsiteX1" fmla="*/ 299654 w 876480"/>
                        <a:gd name="connsiteY1" fmla="*/ 0 h 800101"/>
                        <a:gd name="connsiteX2" fmla="*/ 576826 w 876480"/>
                        <a:gd name="connsiteY2" fmla="*/ 0 h 800101"/>
                        <a:gd name="connsiteX3" fmla="*/ 876480 w 876480"/>
                        <a:gd name="connsiteY3" fmla="*/ 299654 h 800101"/>
                        <a:gd name="connsiteX4" fmla="*/ 876480 w 876480"/>
                        <a:gd name="connsiteY4" fmla="*/ 500447 h 800101"/>
                        <a:gd name="connsiteX5" fmla="*/ 576826 w 876480"/>
                        <a:gd name="connsiteY5" fmla="*/ 800101 h 800101"/>
                        <a:gd name="connsiteX6" fmla="*/ 299654 w 876480"/>
                        <a:gd name="connsiteY6" fmla="*/ 800101 h 800101"/>
                        <a:gd name="connsiteX7" fmla="*/ 0 w 876480"/>
                        <a:gd name="connsiteY7" fmla="*/ 500447 h 800101"/>
                        <a:gd name="connsiteX8" fmla="*/ 0 w 876480"/>
                        <a:gd name="connsiteY8" fmla="*/ 299654 h 8001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76480" h="800101" fill="none" extrusionOk="0">
                          <a:moveTo>
                            <a:pt x="0" y="299654"/>
                          </a:moveTo>
                          <a:cubicBezTo>
                            <a:pt x="188453" y="333831"/>
                            <a:pt x="303156" y="201762"/>
                            <a:pt x="299654" y="0"/>
                          </a:cubicBezTo>
                          <a:cubicBezTo>
                            <a:pt x="428284" y="-15837"/>
                            <a:pt x="474316" y="10739"/>
                            <a:pt x="576826" y="0"/>
                          </a:cubicBezTo>
                          <a:cubicBezTo>
                            <a:pt x="601653" y="134674"/>
                            <a:pt x="683082" y="288867"/>
                            <a:pt x="876480" y="299654"/>
                          </a:cubicBezTo>
                          <a:cubicBezTo>
                            <a:pt x="896379" y="357804"/>
                            <a:pt x="852481" y="406666"/>
                            <a:pt x="876480" y="500447"/>
                          </a:cubicBezTo>
                          <a:cubicBezTo>
                            <a:pt x="706789" y="491892"/>
                            <a:pt x="577636" y="623646"/>
                            <a:pt x="576826" y="800101"/>
                          </a:cubicBezTo>
                          <a:cubicBezTo>
                            <a:pt x="516307" y="830654"/>
                            <a:pt x="396071" y="793990"/>
                            <a:pt x="299654" y="800101"/>
                          </a:cubicBezTo>
                          <a:cubicBezTo>
                            <a:pt x="270647" y="635801"/>
                            <a:pt x="186917" y="461829"/>
                            <a:pt x="0" y="500447"/>
                          </a:cubicBezTo>
                          <a:cubicBezTo>
                            <a:pt x="-5273" y="432343"/>
                            <a:pt x="21039" y="355277"/>
                            <a:pt x="0" y="299654"/>
                          </a:cubicBezTo>
                          <a:close/>
                        </a:path>
                        <a:path w="876480" h="800101" stroke="0" extrusionOk="0">
                          <a:moveTo>
                            <a:pt x="0" y="299654"/>
                          </a:moveTo>
                          <a:cubicBezTo>
                            <a:pt x="130477" y="278055"/>
                            <a:pt x="281299" y="172383"/>
                            <a:pt x="299654" y="0"/>
                          </a:cubicBezTo>
                          <a:cubicBezTo>
                            <a:pt x="397130" y="-7408"/>
                            <a:pt x="486224" y="25401"/>
                            <a:pt x="576826" y="0"/>
                          </a:cubicBezTo>
                          <a:cubicBezTo>
                            <a:pt x="566725" y="157811"/>
                            <a:pt x="703464" y="315092"/>
                            <a:pt x="876480" y="299654"/>
                          </a:cubicBezTo>
                          <a:cubicBezTo>
                            <a:pt x="892792" y="397180"/>
                            <a:pt x="874935" y="406638"/>
                            <a:pt x="876480" y="500447"/>
                          </a:cubicBezTo>
                          <a:cubicBezTo>
                            <a:pt x="731412" y="458410"/>
                            <a:pt x="549921" y="630487"/>
                            <a:pt x="576826" y="800101"/>
                          </a:cubicBezTo>
                          <a:cubicBezTo>
                            <a:pt x="445370" y="829752"/>
                            <a:pt x="412374" y="791408"/>
                            <a:pt x="299654" y="800101"/>
                          </a:cubicBezTo>
                          <a:cubicBezTo>
                            <a:pt x="293168" y="645337"/>
                            <a:pt x="152448" y="485315"/>
                            <a:pt x="0" y="500447"/>
                          </a:cubicBezTo>
                          <a:cubicBezTo>
                            <a:pt x="-7587" y="407935"/>
                            <a:pt x="15334" y="357569"/>
                            <a:pt x="0" y="29965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708E66FB-6D9B-6EEB-4264-5895BADBEC19}"/>
                </a:ext>
              </a:extLst>
            </p:cNvPr>
            <p:cNvSpPr/>
            <p:nvPr/>
          </p:nvSpPr>
          <p:spPr>
            <a:xfrm>
              <a:off x="10613999" y="2748394"/>
              <a:ext cx="532064" cy="3957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414F68-DFC6-8F91-5071-F2EB4E7667ED}"/>
              </a:ext>
            </a:extLst>
          </p:cNvPr>
          <p:cNvSpPr txBox="1"/>
          <p:nvPr/>
        </p:nvSpPr>
        <p:spPr>
          <a:xfrm>
            <a:off x="564776" y="761504"/>
            <a:ext cx="32719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Plating on Plastics (PoP)</a:t>
            </a:r>
            <a:endParaRPr lang="el-GR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5413A-AC08-8115-98E5-6F0002ACCE8D}"/>
              </a:ext>
            </a:extLst>
          </p:cNvPr>
          <p:cNvSpPr txBox="1"/>
          <p:nvPr/>
        </p:nvSpPr>
        <p:spPr>
          <a:xfrm>
            <a:off x="672353" y="1469716"/>
            <a:ext cx="28566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Approach</a:t>
            </a:r>
            <a:endParaRPr lang="el-GR" sz="2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666094-3369-CB61-1CA5-3F8D50314E9A}"/>
              </a:ext>
            </a:extLst>
          </p:cNvPr>
          <p:cNvSpPr/>
          <p:nvPr/>
        </p:nvSpPr>
        <p:spPr>
          <a:xfrm>
            <a:off x="243509" y="1899653"/>
            <a:ext cx="11820915" cy="18172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AE0CD9-2109-E8CC-27A6-81BBB13796D4}"/>
              </a:ext>
            </a:extLst>
          </p:cNvPr>
          <p:cNvGrpSpPr/>
          <p:nvPr/>
        </p:nvGrpSpPr>
        <p:grpSpPr>
          <a:xfrm>
            <a:off x="123825" y="3744760"/>
            <a:ext cx="11306175" cy="2498608"/>
            <a:chOff x="123825" y="3744760"/>
            <a:chExt cx="11306175" cy="2498608"/>
          </a:xfrm>
        </p:grpSpPr>
        <p:sp>
          <p:nvSpPr>
            <p:cNvPr id="2" name="Flowchart: Delay 1">
              <a:extLst>
                <a:ext uri="{FF2B5EF4-FFF2-40B4-BE49-F238E27FC236}">
                  <a16:creationId xmlns:a16="http://schemas.microsoft.com/office/drawing/2014/main" id="{1E4791AF-842C-8E33-765C-40D50293E790}"/>
                </a:ext>
              </a:extLst>
            </p:cNvPr>
            <p:cNvSpPr/>
            <p:nvPr/>
          </p:nvSpPr>
          <p:spPr>
            <a:xfrm rot="5400000">
              <a:off x="2026599" y="4282279"/>
              <a:ext cx="1157406" cy="1313844"/>
            </a:xfrm>
            <a:prstGeom prst="flowChartDelay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l-GR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2BDDFF1-40F3-169C-5A64-1672E8A3BED2}"/>
                </a:ext>
              </a:extLst>
            </p:cNvPr>
            <p:cNvSpPr/>
            <p:nvPr/>
          </p:nvSpPr>
          <p:spPr>
            <a:xfrm>
              <a:off x="1948380" y="4493736"/>
              <a:ext cx="1313844" cy="6819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Etching</a:t>
              </a:r>
            </a:p>
            <a:p>
              <a:pPr algn="ctr"/>
              <a:r>
                <a:rPr lang="en-US" sz="2000" b="1" dirty="0"/>
                <a:t>with</a:t>
              </a:r>
              <a:endParaRPr lang="en-US" sz="2000" b="1" baseline="30000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CB5E818-8AAA-5458-F88E-9CBF1517573B}"/>
                </a:ext>
              </a:extLst>
            </p:cNvPr>
            <p:cNvSpPr/>
            <p:nvPr/>
          </p:nvSpPr>
          <p:spPr>
            <a:xfrm>
              <a:off x="3517153" y="4636852"/>
              <a:ext cx="532064" cy="3957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id="{B8749753-5EC9-13D3-44C9-35F73C3ADF6D}"/>
                </a:ext>
              </a:extLst>
            </p:cNvPr>
            <p:cNvSpPr/>
            <p:nvPr/>
          </p:nvSpPr>
          <p:spPr>
            <a:xfrm rot="5400000">
              <a:off x="4365396" y="4282279"/>
              <a:ext cx="1157406" cy="1313844"/>
            </a:xfrm>
            <a:prstGeom prst="flowChartDelay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36E6817-1500-0BA2-17B9-A2F67D9DC03F}"/>
                </a:ext>
              </a:extLst>
            </p:cNvPr>
            <p:cNvSpPr/>
            <p:nvPr/>
          </p:nvSpPr>
          <p:spPr>
            <a:xfrm>
              <a:off x="4304147" y="4493736"/>
              <a:ext cx="1313844" cy="6819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/>
                <a:t>Activation</a:t>
              </a:r>
            </a:p>
            <a:p>
              <a:pPr algn="ctr"/>
              <a:r>
                <a:rPr lang="en-US" sz="1900" b="1" dirty="0"/>
                <a:t>with</a:t>
              </a:r>
              <a:endParaRPr lang="en-US" sz="1900" b="1" baseline="30000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22ABD19A-23D3-5952-39F4-16F117D81BEA}"/>
                </a:ext>
              </a:extLst>
            </p:cNvPr>
            <p:cNvSpPr/>
            <p:nvPr/>
          </p:nvSpPr>
          <p:spPr>
            <a:xfrm>
              <a:off x="5878829" y="4636851"/>
              <a:ext cx="532064" cy="3957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Flowchart: Delay 15">
              <a:extLst>
                <a:ext uri="{FF2B5EF4-FFF2-40B4-BE49-F238E27FC236}">
                  <a16:creationId xmlns:a16="http://schemas.microsoft.com/office/drawing/2014/main" id="{7F6F273D-AA88-FC28-1B17-20F3D815B2F2}"/>
                </a:ext>
              </a:extLst>
            </p:cNvPr>
            <p:cNvSpPr/>
            <p:nvPr/>
          </p:nvSpPr>
          <p:spPr>
            <a:xfrm rot="5400000">
              <a:off x="6752340" y="4282280"/>
              <a:ext cx="1157407" cy="1313843"/>
            </a:xfrm>
            <a:prstGeom prst="flowChartDelay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D176D29-5299-D95E-9D2A-E862ECB4A79D}"/>
                </a:ext>
              </a:extLst>
            </p:cNvPr>
            <p:cNvSpPr/>
            <p:nvPr/>
          </p:nvSpPr>
          <p:spPr>
            <a:xfrm>
              <a:off x="6671732" y="4493734"/>
              <a:ext cx="1313844" cy="6819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/>
                <a:t>Reduction</a:t>
              </a:r>
              <a:endParaRPr lang="el-GR" sz="1900" b="1" dirty="0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72D363B8-F6E2-268C-DC19-BD7F9BB93C7C}"/>
                </a:ext>
              </a:extLst>
            </p:cNvPr>
            <p:cNvSpPr/>
            <p:nvPr/>
          </p:nvSpPr>
          <p:spPr>
            <a:xfrm>
              <a:off x="8246415" y="4643810"/>
              <a:ext cx="532064" cy="3957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Flowchart: Delay 30">
              <a:extLst>
                <a:ext uri="{FF2B5EF4-FFF2-40B4-BE49-F238E27FC236}">
                  <a16:creationId xmlns:a16="http://schemas.microsoft.com/office/drawing/2014/main" id="{C8AB2992-1069-8B1D-EEAF-80EFE0DBDB6B}"/>
                </a:ext>
              </a:extLst>
            </p:cNvPr>
            <p:cNvSpPr/>
            <p:nvPr/>
          </p:nvSpPr>
          <p:spPr>
            <a:xfrm rot="5400000">
              <a:off x="9110006" y="4282279"/>
              <a:ext cx="1157406" cy="1313844"/>
            </a:xfrm>
            <a:prstGeom prst="flowChartDelay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38DD352-6D40-5D3F-8783-0392C75557CD}"/>
                </a:ext>
              </a:extLst>
            </p:cNvPr>
            <p:cNvSpPr/>
            <p:nvPr/>
          </p:nvSpPr>
          <p:spPr>
            <a:xfrm>
              <a:off x="9039318" y="4493733"/>
              <a:ext cx="1313844" cy="6819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Plating</a:t>
              </a:r>
              <a:endParaRPr lang="el-GR" sz="2000" b="1" dirty="0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867FF1A9-AFB4-4995-D877-59B33978B8E6}"/>
                </a:ext>
              </a:extLst>
            </p:cNvPr>
            <p:cNvSpPr/>
            <p:nvPr/>
          </p:nvSpPr>
          <p:spPr>
            <a:xfrm>
              <a:off x="2453532" y="3744760"/>
              <a:ext cx="303955" cy="517454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2207539F-A2FD-FBDA-1861-30E2229EEC37}"/>
                </a:ext>
              </a:extLst>
            </p:cNvPr>
            <p:cNvSpPr/>
            <p:nvPr/>
          </p:nvSpPr>
          <p:spPr>
            <a:xfrm>
              <a:off x="4817451" y="3744760"/>
              <a:ext cx="303955" cy="517454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735F5D-C3CA-721E-BA3E-E3F618FB1F75}"/>
                </a:ext>
              </a:extLst>
            </p:cNvPr>
            <p:cNvSpPr txBox="1"/>
            <p:nvPr/>
          </p:nvSpPr>
          <p:spPr>
            <a:xfrm>
              <a:off x="1561801" y="5473927"/>
              <a:ext cx="20601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Piranha Solution</a:t>
              </a:r>
            </a:p>
            <a:p>
              <a:pPr algn="ctr"/>
              <a:r>
                <a:rPr lang="en-US" sz="2200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(H2O2-H2SO4)</a:t>
              </a:r>
              <a:endParaRPr lang="el-GR" sz="2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EB917FB-D3C1-238C-7D2F-1EDD5B4FAEA6}"/>
                </a:ext>
              </a:extLst>
            </p:cNvPr>
            <p:cNvSpPr txBox="1"/>
            <p:nvPr/>
          </p:nvSpPr>
          <p:spPr>
            <a:xfrm>
              <a:off x="4412888" y="5612426"/>
              <a:ext cx="10342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 Salts</a:t>
              </a:r>
              <a:endParaRPr lang="el-GR" sz="2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0" name="Picture 2" descr="Homepage - FreeMe Project">
              <a:extLst>
                <a:ext uri="{FF2B5EF4-FFF2-40B4-BE49-F238E27FC236}">
                  <a16:creationId xmlns:a16="http://schemas.microsoft.com/office/drawing/2014/main" id="{2C24B847-EB46-2882-8014-6545A7AEE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26" y="4222084"/>
              <a:ext cx="1419225" cy="543297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0542E4-EE29-7601-9C45-C5245ECED780}"/>
                </a:ext>
              </a:extLst>
            </p:cNvPr>
            <p:cNvSpPr/>
            <p:nvPr/>
          </p:nvSpPr>
          <p:spPr>
            <a:xfrm>
              <a:off x="123825" y="4127705"/>
              <a:ext cx="11306175" cy="208708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1B2CDA-3A5B-A50E-CFA9-F2EECCB84E04}"/>
                </a:ext>
              </a:extLst>
            </p:cNvPr>
            <p:cNvSpPr txBox="1"/>
            <p:nvPr/>
          </p:nvSpPr>
          <p:spPr>
            <a:xfrm>
              <a:off x="140122" y="4831509"/>
              <a:ext cx="14756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Novel</a:t>
              </a:r>
            </a:p>
            <a:p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</a:t>
              </a:r>
              <a:endParaRPr lang="el-GR" sz="2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63F1796D-392F-20AE-B85E-5F69E521C8E8}"/>
                </a:ext>
              </a:extLst>
            </p:cNvPr>
            <p:cNvSpPr txBox="1"/>
            <p:nvPr/>
          </p:nvSpPr>
          <p:spPr>
            <a:xfrm>
              <a:off x="6912834" y="5617863"/>
              <a:ext cx="9829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NaBH4</a:t>
              </a:r>
              <a:endParaRPr lang="el-GR" sz="22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5872CD9B-BFB8-A1B4-F76D-576BCD3CDFC1}"/>
              </a:ext>
            </a:extLst>
          </p:cNvPr>
          <p:cNvGrpSpPr/>
          <p:nvPr/>
        </p:nvGrpSpPr>
        <p:grpSpPr>
          <a:xfrm rot="1051754">
            <a:off x="10680582" y="736026"/>
            <a:ext cx="1476419" cy="847012"/>
            <a:chOff x="7313123" y="956331"/>
            <a:chExt cx="1476419" cy="847012"/>
          </a:xfrm>
        </p:grpSpPr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08C770BE-47A4-4319-D68D-45DC1BE96C4E}"/>
                </a:ext>
              </a:extLst>
            </p:cNvPr>
            <p:cNvGrpSpPr/>
            <p:nvPr/>
          </p:nvGrpSpPr>
          <p:grpSpPr>
            <a:xfrm>
              <a:off x="7328654" y="956331"/>
              <a:ext cx="1460888" cy="847012"/>
              <a:chOff x="8512446" y="797719"/>
              <a:chExt cx="1460888" cy="847012"/>
            </a:xfrm>
          </p:grpSpPr>
          <p:sp>
            <p:nvSpPr>
              <p:cNvPr id="2052" name="Cube 2051">
                <a:extLst>
                  <a:ext uri="{FF2B5EF4-FFF2-40B4-BE49-F238E27FC236}">
                    <a16:creationId xmlns:a16="http://schemas.microsoft.com/office/drawing/2014/main" id="{7599E3D6-DB97-9F68-F4BE-22F0073931DD}"/>
                  </a:ext>
                </a:extLst>
              </p:cNvPr>
              <p:cNvSpPr/>
              <p:nvPr/>
            </p:nvSpPr>
            <p:spPr>
              <a:xfrm>
                <a:off x="8512446" y="797719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2053" name="Picture 4" descr="267,400+ Approval Icon Stock Illustrations, Royalty-Free Vector Graphics &amp;  Clip Art - iStock | Seal of approval icon, Boss approval icon, Stamp of approval  icon">
                <a:extLst>
                  <a:ext uri="{FF2B5EF4-FFF2-40B4-BE49-F238E27FC236}">
                    <a16:creationId xmlns:a16="http://schemas.microsoft.com/office/drawing/2014/main" id="{A48CF92C-4FCD-DD74-E395-888384C9BD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4" t="19495" r="15764" b="20853"/>
              <a:stretch/>
            </p:blipFill>
            <p:spPr bwMode="auto">
              <a:xfrm>
                <a:off x="9582995" y="887100"/>
                <a:ext cx="390339" cy="38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2" descr="Creative Nano — SbD4Nano">
                <a:extLst>
                  <a:ext uri="{FF2B5EF4-FFF2-40B4-BE49-F238E27FC236}">
                    <a16:creationId xmlns:a16="http://schemas.microsoft.com/office/drawing/2014/main" id="{2E5B739B-7F10-1AB5-CE05-90421507E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9" t="23025" r="18289" b="20442"/>
              <a:stretch/>
            </p:blipFill>
            <p:spPr bwMode="auto">
              <a:xfrm>
                <a:off x="8628897" y="1090409"/>
                <a:ext cx="986366" cy="530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C38C79E4-F548-6F6F-1336-91BD29E193F0}"/>
                </a:ext>
              </a:extLst>
            </p:cNvPr>
            <p:cNvSpPr txBox="1"/>
            <p:nvPr/>
          </p:nvSpPr>
          <p:spPr>
            <a:xfrm>
              <a:off x="7313123" y="957371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by</a:t>
              </a:r>
              <a:endParaRPr lang="el-GR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2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B3865-3677-881E-46F7-77747F87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65CAC2-1945-F4B6-CEC3-7BEBF3498F70}"/>
              </a:ext>
            </a:extLst>
          </p:cNvPr>
          <p:cNvSpPr/>
          <p:nvPr/>
        </p:nvSpPr>
        <p:spPr>
          <a:xfrm>
            <a:off x="3992356" y="2365311"/>
            <a:ext cx="3897155" cy="232052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Cleavage of double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bonds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dirty="0">
                <a:solidFill>
                  <a:srgbClr val="000000"/>
                </a:solidFill>
              </a:rPr>
              <a:t>Hydrophilic groups (-COOH, -OH)</a:t>
            </a:r>
            <a:endParaRPr lang="el-G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Further activation with metal 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micro-/nano-sized cavities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b="0" i="0" u="none" strike="noStrike" baseline="0" dirty="0">
                <a:solidFill>
                  <a:srgbClr val="000000"/>
                </a:solidFill>
              </a:rPr>
              <a:t>surface area </a:t>
            </a:r>
            <a:r>
              <a:rPr lang="sv-SE" b="0" i="0" u="none" strike="noStrike" baseline="0" dirty="0">
                <a:solidFill>
                  <a:srgbClr val="000000"/>
                </a:solidFill>
                <a:latin typeface="Al Fresco" panose="02000507070000020002" pitchFamily="2" charset="0"/>
              </a:rPr>
              <a:t>↑</a:t>
            </a:r>
            <a:r>
              <a:rPr lang="sv-SE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  <a:endParaRPr lang="el-GR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10A6304-755F-E20B-B8B9-3CBBEB0A4CFF}"/>
              </a:ext>
            </a:extLst>
          </p:cNvPr>
          <p:cNvSpPr txBox="1"/>
          <p:nvPr/>
        </p:nvSpPr>
        <p:spPr>
          <a:xfrm>
            <a:off x="508043" y="734838"/>
            <a:ext cx="515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Etching with Piranha (H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C4BA61E1-31A6-8CFA-458C-78BB7D47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5" y="3734655"/>
            <a:ext cx="1195943" cy="6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rrow: Right 54">
            <a:extLst>
              <a:ext uri="{FF2B5EF4-FFF2-40B4-BE49-F238E27FC236}">
                <a16:creationId xmlns:a16="http://schemas.microsoft.com/office/drawing/2014/main" id="{9F0182FD-85DB-5E43-C7F0-C105DBD31F61}"/>
              </a:ext>
            </a:extLst>
          </p:cNvPr>
          <p:cNvSpPr/>
          <p:nvPr/>
        </p:nvSpPr>
        <p:spPr>
          <a:xfrm rot="5400000">
            <a:off x="1314700" y="3399422"/>
            <a:ext cx="340165" cy="21265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87E6780-8CF7-491C-6ABD-08FA06A832B4}"/>
              </a:ext>
            </a:extLst>
          </p:cNvPr>
          <p:cNvGrpSpPr/>
          <p:nvPr/>
        </p:nvGrpSpPr>
        <p:grpSpPr>
          <a:xfrm rot="20491495">
            <a:off x="988313" y="4771846"/>
            <a:ext cx="1498456" cy="1104791"/>
            <a:chOff x="6412973" y="713949"/>
            <a:chExt cx="991224" cy="730816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A82DFE1-849D-C427-4FEA-785AF1CB12EC}"/>
                </a:ext>
              </a:extLst>
            </p:cNvPr>
            <p:cNvSpPr/>
            <p:nvPr/>
          </p:nvSpPr>
          <p:spPr>
            <a:xfrm>
              <a:off x="6412973" y="997687"/>
              <a:ext cx="348507" cy="149638"/>
            </a:xfrm>
            <a:custGeom>
              <a:avLst/>
              <a:gdLst>
                <a:gd name="connsiteX0" fmla="*/ 0 w 982980"/>
                <a:gd name="connsiteY0" fmla="*/ 327660 h 327660"/>
                <a:gd name="connsiteX1" fmla="*/ 426720 w 982980"/>
                <a:gd name="connsiteY1" fmla="*/ 144780 h 327660"/>
                <a:gd name="connsiteX2" fmla="*/ 861060 w 982980"/>
                <a:gd name="connsiteY2" fmla="*/ 182880 h 327660"/>
                <a:gd name="connsiteX3" fmla="*/ 982980 w 982980"/>
                <a:gd name="connsiteY3" fmla="*/ 0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980" h="327660">
                  <a:moveTo>
                    <a:pt x="0" y="327660"/>
                  </a:moveTo>
                  <a:cubicBezTo>
                    <a:pt x="141605" y="248285"/>
                    <a:pt x="283210" y="168910"/>
                    <a:pt x="426720" y="144780"/>
                  </a:cubicBezTo>
                  <a:cubicBezTo>
                    <a:pt x="570230" y="120650"/>
                    <a:pt x="768350" y="207010"/>
                    <a:pt x="861060" y="182880"/>
                  </a:cubicBezTo>
                  <a:cubicBezTo>
                    <a:pt x="953770" y="158750"/>
                    <a:pt x="968375" y="79375"/>
                    <a:pt x="982980" y="0"/>
                  </a:cubicBezTo>
                </a:path>
              </a:pathLst>
            </a:custGeom>
            <a:ln w="2222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A106D6-7857-8C10-8B3E-80771F745458}"/>
                </a:ext>
              </a:extLst>
            </p:cNvPr>
            <p:cNvSpPr/>
            <p:nvPr/>
          </p:nvSpPr>
          <p:spPr>
            <a:xfrm>
              <a:off x="7035803" y="990068"/>
              <a:ext cx="294367" cy="454697"/>
            </a:xfrm>
            <a:custGeom>
              <a:avLst/>
              <a:gdLst>
                <a:gd name="connsiteX0" fmla="*/ 0 w 594360"/>
                <a:gd name="connsiteY0" fmla="*/ 0 h 342900"/>
                <a:gd name="connsiteX1" fmla="*/ 106680 w 594360"/>
                <a:gd name="connsiteY1" fmla="*/ 213360 h 342900"/>
                <a:gd name="connsiteX2" fmla="*/ 403860 w 594360"/>
                <a:gd name="connsiteY2" fmla="*/ 190500 h 342900"/>
                <a:gd name="connsiteX3" fmla="*/ 594360 w 59436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0" h="342900">
                  <a:moveTo>
                    <a:pt x="0" y="0"/>
                  </a:moveTo>
                  <a:cubicBezTo>
                    <a:pt x="19685" y="90805"/>
                    <a:pt x="39370" y="181610"/>
                    <a:pt x="106680" y="213360"/>
                  </a:cubicBezTo>
                  <a:cubicBezTo>
                    <a:pt x="173990" y="245110"/>
                    <a:pt x="322580" y="168910"/>
                    <a:pt x="403860" y="190500"/>
                  </a:cubicBezTo>
                  <a:cubicBezTo>
                    <a:pt x="485140" y="212090"/>
                    <a:pt x="539750" y="277495"/>
                    <a:pt x="594360" y="342900"/>
                  </a:cubicBezTo>
                </a:path>
              </a:pathLst>
            </a:custGeom>
            <a:ln w="2222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0F6EE29-3C23-3BD7-21D3-BB88D87A3A7F}"/>
                </a:ext>
              </a:extLst>
            </p:cNvPr>
            <p:cNvSpPr/>
            <p:nvPr/>
          </p:nvSpPr>
          <p:spPr>
            <a:xfrm rot="627016" flipV="1">
              <a:off x="6864982" y="738513"/>
              <a:ext cx="65144" cy="408357"/>
            </a:xfrm>
            <a:custGeom>
              <a:avLst/>
              <a:gdLst>
                <a:gd name="connsiteX0" fmla="*/ 55837 w 65144"/>
                <a:gd name="connsiteY0" fmla="*/ 0 h 408357"/>
                <a:gd name="connsiteX1" fmla="*/ 0 w 65144"/>
                <a:gd name="connsiteY1" fmla="*/ 96084 h 408357"/>
                <a:gd name="connsiteX2" fmla="*/ 55837 w 65144"/>
                <a:gd name="connsiteY2" fmla="*/ 192168 h 408357"/>
                <a:gd name="connsiteX3" fmla="*/ 13959 w 65144"/>
                <a:gd name="connsiteY3" fmla="*/ 264231 h 408357"/>
                <a:gd name="connsiteX4" fmla="*/ 65144 w 65144"/>
                <a:gd name="connsiteY4" fmla="*/ 352308 h 408357"/>
                <a:gd name="connsiteX5" fmla="*/ 32572 w 65144"/>
                <a:gd name="connsiteY5" fmla="*/ 408357 h 40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44" h="408357" extrusionOk="0">
                  <a:moveTo>
                    <a:pt x="55837" y="0"/>
                  </a:moveTo>
                  <a:cubicBezTo>
                    <a:pt x="38212" y="51358"/>
                    <a:pt x="14333" y="63892"/>
                    <a:pt x="0" y="96084"/>
                  </a:cubicBezTo>
                  <a:cubicBezTo>
                    <a:pt x="25958" y="129584"/>
                    <a:pt x="31365" y="150274"/>
                    <a:pt x="55837" y="192168"/>
                  </a:cubicBezTo>
                  <a:cubicBezTo>
                    <a:pt x="50924" y="210289"/>
                    <a:pt x="20980" y="234618"/>
                    <a:pt x="13959" y="264231"/>
                  </a:cubicBezTo>
                  <a:cubicBezTo>
                    <a:pt x="31339" y="285835"/>
                    <a:pt x="30809" y="316874"/>
                    <a:pt x="65144" y="352308"/>
                  </a:cubicBezTo>
                  <a:cubicBezTo>
                    <a:pt x="58636" y="363780"/>
                    <a:pt x="41980" y="389463"/>
                    <a:pt x="32572" y="408357"/>
                  </a:cubicBezTo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91440 w 106680"/>
                        <a:gd name="connsiteY0" fmla="*/ 0 h 388620"/>
                        <a:gd name="connsiteX1" fmla="*/ 0 w 106680"/>
                        <a:gd name="connsiteY1" fmla="*/ 91440 h 388620"/>
                        <a:gd name="connsiteX2" fmla="*/ 91440 w 106680"/>
                        <a:gd name="connsiteY2" fmla="*/ 182880 h 388620"/>
                        <a:gd name="connsiteX3" fmla="*/ 22860 w 106680"/>
                        <a:gd name="connsiteY3" fmla="*/ 251460 h 388620"/>
                        <a:gd name="connsiteX4" fmla="*/ 106680 w 106680"/>
                        <a:gd name="connsiteY4" fmla="*/ 335280 h 388620"/>
                        <a:gd name="connsiteX5" fmla="*/ 53340 w 106680"/>
                        <a:gd name="connsiteY5" fmla="*/ 388620 h 388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6680" h="388620">
                          <a:moveTo>
                            <a:pt x="91440" y="0"/>
                          </a:moveTo>
                          <a:lnTo>
                            <a:pt x="0" y="91440"/>
                          </a:lnTo>
                          <a:lnTo>
                            <a:pt x="91440" y="182880"/>
                          </a:lnTo>
                          <a:lnTo>
                            <a:pt x="22860" y="251460"/>
                          </a:lnTo>
                          <a:lnTo>
                            <a:pt x="106680" y="335280"/>
                          </a:lnTo>
                          <a:lnTo>
                            <a:pt x="53340" y="38862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EF652D3-0748-5B87-2C2C-A15D7AAC42D9}"/>
                </a:ext>
              </a:extLst>
            </p:cNvPr>
            <p:cNvSpPr/>
            <p:nvPr/>
          </p:nvSpPr>
          <p:spPr>
            <a:xfrm>
              <a:off x="6720563" y="864339"/>
              <a:ext cx="45244" cy="133350"/>
            </a:xfrm>
            <a:custGeom>
              <a:avLst/>
              <a:gdLst>
                <a:gd name="connsiteX0" fmla="*/ 45244 w 45244"/>
                <a:gd name="connsiteY0" fmla="*/ 133350 h 133350"/>
                <a:gd name="connsiteX1" fmla="*/ 0 w 45244"/>
                <a:gd name="connsiteY1" fmla="*/ 85725 h 133350"/>
                <a:gd name="connsiteX2" fmla="*/ 35719 w 45244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4" h="133350">
                  <a:moveTo>
                    <a:pt x="45244" y="133350"/>
                  </a:moveTo>
                  <a:lnTo>
                    <a:pt x="0" y="85725"/>
                  </a:lnTo>
                  <a:lnTo>
                    <a:pt x="35719" y="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E04FD61-25B5-D8AF-948B-EAC1C350708E}"/>
                </a:ext>
              </a:extLst>
            </p:cNvPr>
            <p:cNvSpPr/>
            <p:nvPr/>
          </p:nvSpPr>
          <p:spPr>
            <a:xfrm rot="1348176" flipH="1" flipV="1">
              <a:off x="7051872" y="858580"/>
              <a:ext cx="45719" cy="144977"/>
            </a:xfrm>
            <a:custGeom>
              <a:avLst/>
              <a:gdLst>
                <a:gd name="connsiteX0" fmla="*/ 45244 w 45244"/>
                <a:gd name="connsiteY0" fmla="*/ 133350 h 133350"/>
                <a:gd name="connsiteX1" fmla="*/ 0 w 45244"/>
                <a:gd name="connsiteY1" fmla="*/ 85725 h 133350"/>
                <a:gd name="connsiteX2" fmla="*/ 35719 w 45244"/>
                <a:gd name="connsiteY2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4" h="133350">
                  <a:moveTo>
                    <a:pt x="45244" y="133350"/>
                  </a:moveTo>
                  <a:lnTo>
                    <a:pt x="0" y="85725"/>
                  </a:lnTo>
                  <a:lnTo>
                    <a:pt x="35719" y="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82F1A0-B587-79A0-BFD9-FD9F2F6EF603}"/>
                </a:ext>
              </a:extLst>
            </p:cNvPr>
            <p:cNvSpPr txBox="1"/>
            <p:nvPr/>
          </p:nvSpPr>
          <p:spPr>
            <a:xfrm rot="1108505">
              <a:off x="6542200" y="713949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HO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73162A-5E8D-8E1D-85B0-9FE748334C3F}"/>
                </a:ext>
              </a:extLst>
            </p:cNvPr>
            <p:cNvSpPr txBox="1"/>
            <p:nvPr/>
          </p:nvSpPr>
          <p:spPr>
            <a:xfrm rot="1108505">
              <a:off x="6988699" y="733518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OH</a:t>
              </a:r>
            </a:p>
          </p:txBody>
        </p: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A1ED1B-72F0-43F0-5A9E-ECA57F7E5874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1349497" y="4425312"/>
            <a:ext cx="248771" cy="28303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426DB9-386D-694A-52A7-800E70FBA0B0}"/>
                  </a:ext>
                </a:extLst>
              </p:cNvPr>
              <p:cNvSpPr txBox="1"/>
              <p:nvPr/>
            </p:nvSpPr>
            <p:spPr>
              <a:xfrm>
                <a:off x="746550" y="2848804"/>
                <a:ext cx="794212" cy="30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426DB9-386D-694A-52A7-800E70FBA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50" y="2848804"/>
                <a:ext cx="794212" cy="309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00FD32-1161-5F69-D315-E21E744B5D79}"/>
                  </a:ext>
                </a:extLst>
              </p:cNvPr>
              <p:cNvSpPr txBox="1"/>
              <p:nvPr/>
            </p:nvSpPr>
            <p:spPr>
              <a:xfrm>
                <a:off x="483323" y="2356059"/>
                <a:ext cx="744164" cy="30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00FD32-1161-5F69-D315-E21E744B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3" y="2356059"/>
                <a:ext cx="744164" cy="309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9D53A95-6430-31F1-DD0A-CA49141D0F9C}"/>
              </a:ext>
            </a:extLst>
          </p:cNvPr>
          <p:cNvCxnSpPr>
            <a:cxnSpLocks/>
          </p:cNvCxnSpPr>
          <p:nvPr/>
        </p:nvCxnSpPr>
        <p:spPr>
          <a:xfrm>
            <a:off x="788789" y="2645659"/>
            <a:ext cx="126176" cy="2505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8294B13-E751-370E-3DF9-F22BC09D1892}"/>
                  </a:ext>
                </a:extLst>
              </p:cNvPr>
              <p:cNvSpPr txBox="1"/>
              <p:nvPr/>
            </p:nvSpPr>
            <p:spPr>
              <a:xfrm>
                <a:off x="1887859" y="2279667"/>
                <a:ext cx="864634" cy="30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8294B13-E751-370E-3DF9-F22BC09D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59" y="2279667"/>
                <a:ext cx="864634" cy="309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C7FCAD0-21AE-723E-4E0C-A467999027B2}"/>
              </a:ext>
            </a:extLst>
          </p:cNvPr>
          <p:cNvCxnSpPr>
            <a:cxnSpLocks/>
          </p:cNvCxnSpPr>
          <p:nvPr/>
        </p:nvCxnSpPr>
        <p:spPr>
          <a:xfrm flipH="1">
            <a:off x="1953137" y="2595013"/>
            <a:ext cx="203968" cy="30743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164BC5-A8A7-9799-B189-338305D56426}"/>
                  </a:ext>
                </a:extLst>
              </p:cNvPr>
              <p:cNvSpPr txBox="1"/>
              <p:nvPr/>
            </p:nvSpPr>
            <p:spPr>
              <a:xfrm>
                <a:off x="1216897" y="2858624"/>
                <a:ext cx="1299852" cy="30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𝐻𝑆𝑂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4−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164BC5-A8A7-9799-B189-338305D5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7" y="2858624"/>
                <a:ext cx="1299852" cy="3094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262CAD0-DDCF-69C5-570F-4EF809053529}"/>
              </a:ext>
            </a:extLst>
          </p:cNvPr>
          <p:cNvGrpSpPr/>
          <p:nvPr/>
        </p:nvGrpSpPr>
        <p:grpSpPr>
          <a:xfrm>
            <a:off x="2835056" y="4943254"/>
            <a:ext cx="6691419" cy="1100582"/>
            <a:chOff x="508043" y="5026373"/>
            <a:chExt cx="6691419" cy="110058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1B998EC-1A43-FB92-DD01-6D5C101ADE79}"/>
                </a:ext>
              </a:extLst>
            </p:cNvPr>
            <p:cNvGrpSpPr/>
            <p:nvPr/>
          </p:nvGrpSpPr>
          <p:grpSpPr>
            <a:xfrm>
              <a:off x="508043" y="5026373"/>
              <a:ext cx="6691419" cy="1100582"/>
              <a:chOff x="249794" y="4987279"/>
              <a:chExt cx="6691419" cy="110058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F00ED29-F98E-6862-BC8C-0911FAFDC241}"/>
                  </a:ext>
                </a:extLst>
              </p:cNvPr>
              <p:cNvSpPr txBox="1"/>
              <p:nvPr/>
            </p:nvSpPr>
            <p:spPr>
              <a:xfrm>
                <a:off x="249794" y="4987279"/>
                <a:ext cx="52102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ABS</a:t>
                </a:r>
              </a:p>
            </p:txBody>
          </p:sp>
          <p:pic>
            <p:nvPicPr>
              <p:cNvPr id="1026" name="Picture 2" descr="Formula of acrylonitrile butadiene styrene (ABS). | Download Scientific  Diagram">
                <a:extLst>
                  <a:ext uri="{FF2B5EF4-FFF2-40B4-BE49-F238E27FC236}">
                    <a16:creationId xmlns:a16="http://schemas.microsoft.com/office/drawing/2014/main" id="{6FDF5B5C-7FC9-D0B4-6878-9857F03CFC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794" y="5288367"/>
                <a:ext cx="2244450" cy="763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054EB75-6FAA-F63C-0733-1E8696554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6095" y="5222764"/>
                <a:ext cx="3915118" cy="865097"/>
              </a:xfrm>
              <a:prstGeom prst="rect">
                <a:avLst/>
              </a:prstGeom>
            </p:spPr>
          </p:pic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BCB1A40A-52A7-21A6-BAA8-741A36B4AA16}"/>
                  </a:ext>
                </a:extLst>
              </p:cNvPr>
              <p:cNvSpPr/>
              <p:nvPr/>
            </p:nvSpPr>
            <p:spPr>
              <a:xfrm>
                <a:off x="2626206" y="5529068"/>
                <a:ext cx="338282" cy="211474"/>
              </a:xfrm>
              <a:prstGeom prst="rightArrow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AA7267-9AB1-3777-44F7-46468291473C}"/>
                </a:ext>
              </a:extLst>
            </p:cNvPr>
            <p:cNvSpPr txBox="1"/>
            <p:nvPr/>
          </p:nvSpPr>
          <p:spPr>
            <a:xfrm>
              <a:off x="3221270" y="5142795"/>
              <a:ext cx="126852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0000"/>
                  </a:solidFill>
                </a:rPr>
                <a:t>butadiene</a:t>
              </a:r>
              <a:endParaRPr lang="el-GR" sz="1600" i="1" dirty="0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119E044D-05E3-A765-32D5-F3EC8C89D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43" y="1534863"/>
            <a:ext cx="6012493" cy="46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28ECB7-149A-C641-FB27-604302CA4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6089" y="1734293"/>
            <a:ext cx="3001206" cy="233427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532C23E-D575-3791-F732-D4A08AD741F2}"/>
              </a:ext>
            </a:extLst>
          </p:cNvPr>
          <p:cNvSpPr txBox="1"/>
          <p:nvPr/>
        </p:nvSpPr>
        <p:spPr>
          <a:xfrm>
            <a:off x="10080034" y="4101701"/>
            <a:ext cx="1807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Hydrophilicity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Angle</a:t>
            </a:r>
            <a:endParaRPr lang="el-G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51D6AC-6AA5-334A-D28E-63B6BC3B69F5}"/>
              </a:ext>
            </a:extLst>
          </p:cNvPr>
          <p:cNvSpPr txBox="1"/>
          <p:nvPr/>
        </p:nvSpPr>
        <p:spPr>
          <a:xfrm>
            <a:off x="10627593" y="3788444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Etching</a:t>
            </a:r>
            <a:endParaRPr lang="el-GR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72B42B-0CE1-9331-7827-6C468BD895C5}"/>
              </a:ext>
            </a:extLst>
          </p:cNvPr>
          <p:cNvGrpSpPr/>
          <p:nvPr/>
        </p:nvGrpSpPr>
        <p:grpSpPr>
          <a:xfrm rot="1051754">
            <a:off x="10680582" y="532826"/>
            <a:ext cx="1476419" cy="847012"/>
            <a:chOff x="7313123" y="956331"/>
            <a:chExt cx="1476419" cy="8470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06F334-6FCD-9933-3EE4-65FDCD21F4C2}"/>
                </a:ext>
              </a:extLst>
            </p:cNvPr>
            <p:cNvGrpSpPr/>
            <p:nvPr/>
          </p:nvGrpSpPr>
          <p:grpSpPr>
            <a:xfrm>
              <a:off x="7328654" y="956331"/>
              <a:ext cx="1460888" cy="847012"/>
              <a:chOff x="8512446" y="797719"/>
              <a:chExt cx="1460888" cy="847012"/>
            </a:xfrm>
          </p:grpSpPr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3102DE4D-0622-3548-2810-C2CA2825F22C}"/>
                  </a:ext>
                </a:extLst>
              </p:cNvPr>
              <p:cNvSpPr/>
              <p:nvPr/>
            </p:nvSpPr>
            <p:spPr>
              <a:xfrm>
                <a:off x="8512446" y="797719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14" name="Picture 4" descr="267,400+ Approval Icon Stock Illustrations, Royalty-Free Vector Graphics &amp;  Clip Art - iStock | Seal of approval icon, Boss approval icon, Stamp of approval  icon">
                <a:extLst>
                  <a:ext uri="{FF2B5EF4-FFF2-40B4-BE49-F238E27FC236}">
                    <a16:creationId xmlns:a16="http://schemas.microsoft.com/office/drawing/2014/main" id="{5FF07EE0-A44F-FC86-F955-67715DD69A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4" t="19495" r="15764" b="20853"/>
              <a:stretch/>
            </p:blipFill>
            <p:spPr bwMode="auto">
              <a:xfrm>
                <a:off x="9582995" y="887100"/>
                <a:ext cx="390339" cy="38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reative Nano — SbD4Nano">
                <a:extLst>
                  <a:ext uri="{FF2B5EF4-FFF2-40B4-BE49-F238E27FC236}">
                    <a16:creationId xmlns:a16="http://schemas.microsoft.com/office/drawing/2014/main" id="{D57649C3-DB8E-E65D-8C4A-20894A55F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9" t="23025" r="18289" b="20442"/>
              <a:stretch/>
            </p:blipFill>
            <p:spPr bwMode="auto">
              <a:xfrm>
                <a:off x="8628897" y="1090409"/>
                <a:ext cx="986366" cy="530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4E6738-E01F-4ACB-A69A-D5130597B138}"/>
                </a:ext>
              </a:extLst>
            </p:cNvPr>
            <p:cNvSpPr txBox="1"/>
            <p:nvPr/>
          </p:nvSpPr>
          <p:spPr>
            <a:xfrm>
              <a:off x="7313123" y="957371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by</a:t>
              </a:r>
              <a:endParaRPr lang="el-GR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67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32834-3EC2-7141-088D-9385A295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81D1B8-01B1-606C-227E-E4B8E676D0BA}"/>
              </a:ext>
            </a:extLst>
          </p:cNvPr>
          <p:cNvSpPr/>
          <p:nvPr/>
        </p:nvSpPr>
        <p:spPr>
          <a:xfrm>
            <a:off x="6314617" y="2738790"/>
            <a:ext cx="3913671" cy="2578857"/>
          </a:xfrm>
          <a:prstGeom prst="roundRect">
            <a:avLst>
              <a:gd name="adj" fmla="val 11496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C2B5C2-E63D-FFDA-3187-66553642C98A}"/>
              </a:ext>
            </a:extLst>
          </p:cNvPr>
          <p:cNvSpPr txBox="1"/>
          <p:nvPr/>
        </p:nvSpPr>
        <p:spPr>
          <a:xfrm>
            <a:off x="508043" y="734838"/>
            <a:ext cx="353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Activation with Ni Salts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B0E7056-A507-45EE-F568-56A793C6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42" y="1562383"/>
            <a:ext cx="6012000" cy="4705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F902A5-4965-4D75-D6E3-1825FB85DA73}"/>
              </a:ext>
            </a:extLst>
          </p:cNvPr>
          <p:cNvGrpSpPr/>
          <p:nvPr/>
        </p:nvGrpSpPr>
        <p:grpSpPr>
          <a:xfrm>
            <a:off x="1145323" y="2540543"/>
            <a:ext cx="4557869" cy="2704793"/>
            <a:chOff x="15450" y="3275121"/>
            <a:chExt cx="3855049" cy="228771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3F8E14-3B89-47C8-7E20-9F1DC666BE62}"/>
                </a:ext>
              </a:extLst>
            </p:cNvPr>
            <p:cNvSpPr txBox="1"/>
            <p:nvPr/>
          </p:nvSpPr>
          <p:spPr>
            <a:xfrm>
              <a:off x="354793" y="4963858"/>
              <a:ext cx="3515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 – C – C – C – C – C – C – C – C – C  </a:t>
              </a:r>
              <a:endParaRPr lang="el-GR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8AEE61-F5D6-7044-E4EE-7960957A0F77}"/>
                </a:ext>
              </a:extLst>
            </p:cNvPr>
            <p:cNvSpPr/>
            <p:nvPr/>
          </p:nvSpPr>
          <p:spPr>
            <a:xfrm>
              <a:off x="316975" y="5200391"/>
              <a:ext cx="2914714" cy="36244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Etched plastic surface</a:t>
              </a:r>
              <a:endPara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85224E-B487-6C11-1B2D-3A620C6F3D83}"/>
                </a:ext>
              </a:extLst>
            </p:cNvPr>
            <p:cNvSpPr txBox="1"/>
            <p:nvPr/>
          </p:nvSpPr>
          <p:spPr>
            <a:xfrm>
              <a:off x="776015" y="4304963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2+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CBE635-A145-7DE6-FABB-194757ED4CCA}"/>
                </a:ext>
              </a:extLst>
            </p:cNvPr>
            <p:cNvSpPr txBox="1"/>
            <p:nvPr/>
          </p:nvSpPr>
          <p:spPr>
            <a:xfrm>
              <a:off x="620279" y="461040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6ABC12B-02B6-870E-887A-1CB51453FF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22" y="4897752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0CBB7F-1D72-E8EA-5CBB-57B7F8A121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974" y="4566452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375199-16F6-C36D-2E08-8531FE140CD2}"/>
                </a:ext>
              </a:extLst>
            </p:cNvPr>
            <p:cNvSpPr txBox="1"/>
            <p:nvPr/>
          </p:nvSpPr>
          <p:spPr>
            <a:xfrm>
              <a:off x="962976" y="460969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AA8A29-9E87-89A6-55FE-C4A7F42AF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619" y="4897038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EDF16A-777D-74B6-555C-0DB092C46D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7582" y="4565738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B79AEC-19DA-3B24-2558-E0E20C280C32}"/>
                </a:ext>
              </a:extLst>
            </p:cNvPr>
            <p:cNvSpPr txBox="1"/>
            <p:nvPr/>
          </p:nvSpPr>
          <p:spPr>
            <a:xfrm>
              <a:off x="1642624" y="4604535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OH</a:t>
              </a:r>
              <a:endParaRPr lang="el-GR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E3D4ED-EEBE-5718-ACDE-C2A0EAEDD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4267" y="4891880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EBDF75-8C0F-3F62-9ACC-F259C7FA8408}"/>
                </a:ext>
              </a:extLst>
            </p:cNvPr>
            <p:cNvSpPr txBox="1"/>
            <p:nvPr/>
          </p:nvSpPr>
          <p:spPr>
            <a:xfrm>
              <a:off x="2655146" y="4597136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OH</a:t>
              </a:r>
              <a:endParaRPr lang="el-GR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858E97-C106-46A5-FBF4-9C4176DC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6789" y="4884481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5FE92A-0580-4085-427A-6814B0E280CF}"/>
                </a:ext>
              </a:extLst>
            </p:cNvPr>
            <p:cNvSpPr txBox="1"/>
            <p:nvPr/>
          </p:nvSpPr>
          <p:spPr>
            <a:xfrm>
              <a:off x="2997843" y="4596422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OH</a:t>
              </a:r>
              <a:endParaRPr lang="el-GR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87876D-4207-8129-4DD4-41420AB67F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9486" y="4883767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FF62626-483A-65A3-E3CC-794C3F8CB7A3}"/>
                </a:ext>
              </a:extLst>
            </p:cNvPr>
            <p:cNvSpPr txBox="1"/>
            <p:nvPr/>
          </p:nvSpPr>
          <p:spPr>
            <a:xfrm>
              <a:off x="354793" y="3275121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 err="1">
                  <a:solidFill>
                    <a:srgbClr val="FF0000"/>
                  </a:solidFill>
                </a:rPr>
                <a:t>Ni</a:t>
              </a:r>
              <a:r>
                <a:rPr lang="en-US" dirty="0" err="1">
                  <a:solidFill>
                    <a:srgbClr val="00B0F0"/>
                  </a:solidFill>
                </a:rPr>
                <a:t>A</a:t>
              </a:r>
              <a:r>
                <a:rPr lang="en-US" dirty="0"/>
                <a:t>]</a:t>
              </a:r>
              <a:endParaRPr lang="el-GR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DD78E79-EB45-F4D7-6F88-7E66D1F967B0}"/>
                </a:ext>
              </a:extLst>
            </p:cNvPr>
            <p:cNvGrpSpPr/>
            <p:nvPr/>
          </p:nvGrpSpPr>
          <p:grpSpPr>
            <a:xfrm>
              <a:off x="886634" y="3711538"/>
              <a:ext cx="222231" cy="415178"/>
              <a:chOff x="2889754" y="3119904"/>
              <a:chExt cx="222231" cy="41517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43F8CCB-FB27-6B1B-6C61-F176683DF02C}"/>
                  </a:ext>
                </a:extLst>
              </p:cNvPr>
              <p:cNvSpPr/>
              <p:nvPr/>
            </p:nvSpPr>
            <p:spPr>
              <a:xfrm>
                <a:off x="2889754" y="3260816"/>
                <a:ext cx="146965" cy="1469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258CA2F-F946-006B-83D1-9F369CCC26AC}"/>
                  </a:ext>
                </a:extLst>
              </p:cNvPr>
              <p:cNvSpPr/>
              <p:nvPr/>
            </p:nvSpPr>
            <p:spPr>
              <a:xfrm>
                <a:off x="2948865" y="3119904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679085F-C2F7-64A4-1CC9-1D9A7125AF25}"/>
                  </a:ext>
                </a:extLst>
              </p:cNvPr>
              <p:cNvSpPr/>
              <p:nvPr/>
            </p:nvSpPr>
            <p:spPr>
              <a:xfrm>
                <a:off x="3005903" y="3429000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9E3636C-C41C-CEB2-CA59-9B84549B9C23}"/>
                </a:ext>
              </a:extLst>
            </p:cNvPr>
            <p:cNvGrpSpPr/>
            <p:nvPr/>
          </p:nvGrpSpPr>
          <p:grpSpPr>
            <a:xfrm rot="2496576">
              <a:off x="1444114" y="3953063"/>
              <a:ext cx="222231" cy="415178"/>
              <a:chOff x="2889754" y="3119904"/>
              <a:chExt cx="222231" cy="415178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2DE2061-1FB0-026D-18E1-C3A3C869D2D0}"/>
                  </a:ext>
                </a:extLst>
              </p:cNvPr>
              <p:cNvSpPr/>
              <p:nvPr/>
            </p:nvSpPr>
            <p:spPr>
              <a:xfrm>
                <a:off x="2889754" y="3260816"/>
                <a:ext cx="146965" cy="1469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F628239-50B4-7DCC-7604-A3DCB1C256AB}"/>
                  </a:ext>
                </a:extLst>
              </p:cNvPr>
              <p:cNvSpPr/>
              <p:nvPr/>
            </p:nvSpPr>
            <p:spPr>
              <a:xfrm>
                <a:off x="2948865" y="3119904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625DAC8-2CC0-AF29-2341-4F2DFD6EA4FF}"/>
                  </a:ext>
                </a:extLst>
              </p:cNvPr>
              <p:cNvSpPr/>
              <p:nvPr/>
            </p:nvSpPr>
            <p:spPr>
              <a:xfrm>
                <a:off x="3005903" y="3429000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5DECEEE-6C22-DA6B-BC9F-9BEE76FEE3C4}"/>
                </a:ext>
              </a:extLst>
            </p:cNvPr>
            <p:cNvGrpSpPr/>
            <p:nvPr/>
          </p:nvGrpSpPr>
          <p:grpSpPr>
            <a:xfrm rot="8361296">
              <a:off x="2720240" y="3832467"/>
              <a:ext cx="222231" cy="415178"/>
              <a:chOff x="2889754" y="3119904"/>
              <a:chExt cx="222231" cy="415178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E85CA5E-1EE1-3B5C-281C-87CA4911B701}"/>
                  </a:ext>
                </a:extLst>
              </p:cNvPr>
              <p:cNvSpPr/>
              <p:nvPr/>
            </p:nvSpPr>
            <p:spPr>
              <a:xfrm>
                <a:off x="2889754" y="3260816"/>
                <a:ext cx="146965" cy="1469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1B862DF-A71F-800E-8B34-9A9E03BE2A47}"/>
                  </a:ext>
                </a:extLst>
              </p:cNvPr>
              <p:cNvSpPr/>
              <p:nvPr/>
            </p:nvSpPr>
            <p:spPr>
              <a:xfrm>
                <a:off x="2948865" y="3119904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4411DB4-0960-37B7-8F02-83A0418726DA}"/>
                  </a:ext>
                </a:extLst>
              </p:cNvPr>
              <p:cNvSpPr/>
              <p:nvPr/>
            </p:nvSpPr>
            <p:spPr>
              <a:xfrm>
                <a:off x="3005903" y="3429000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41B5DE3-A489-CCC7-6105-AAE159A3698C}"/>
                </a:ext>
              </a:extLst>
            </p:cNvPr>
            <p:cNvCxnSpPr>
              <a:cxnSpLocks/>
            </p:cNvCxnSpPr>
            <p:nvPr/>
          </p:nvCxnSpPr>
          <p:spPr>
            <a:xfrm>
              <a:off x="788398" y="3705035"/>
              <a:ext cx="144749" cy="5559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2A45224-2AE8-183F-3210-D8551A4EE0B0}"/>
                </a:ext>
              </a:extLst>
            </p:cNvPr>
            <p:cNvSpPr txBox="1"/>
            <p:nvPr/>
          </p:nvSpPr>
          <p:spPr>
            <a:xfrm>
              <a:off x="15450" y="3903655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>
                  <a:solidFill>
                    <a:srgbClr val="FF0000"/>
                  </a:solidFill>
                </a:rPr>
                <a:t>H</a:t>
              </a:r>
              <a:r>
                <a:rPr lang="en-US" dirty="0">
                  <a:solidFill>
                    <a:srgbClr val="00B0F0"/>
                  </a:solidFill>
                </a:rPr>
                <a:t>A</a:t>
              </a:r>
              <a:r>
                <a:rPr lang="en-US" dirty="0"/>
                <a:t>]</a:t>
              </a:r>
              <a:endParaRPr lang="el-GR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9A50F9-3C14-A27C-9FAF-CF9C2DE1B760}"/>
                </a:ext>
              </a:extLst>
            </p:cNvPr>
            <p:cNvSpPr/>
            <p:nvPr/>
          </p:nvSpPr>
          <p:spPr>
            <a:xfrm rot="3263101" flipH="1">
              <a:off x="466089" y="4269147"/>
              <a:ext cx="448400" cy="60340"/>
            </a:xfrm>
            <a:custGeom>
              <a:avLst/>
              <a:gdLst>
                <a:gd name="connsiteX0" fmla="*/ 787400 w 787400"/>
                <a:gd name="connsiteY0" fmla="*/ 184150 h 211177"/>
                <a:gd name="connsiteX1" fmla="*/ 603250 w 787400"/>
                <a:gd name="connsiteY1" fmla="*/ 101600 h 211177"/>
                <a:gd name="connsiteX2" fmla="*/ 215900 w 787400"/>
                <a:gd name="connsiteY2" fmla="*/ 209550 h 211177"/>
                <a:gd name="connsiteX3" fmla="*/ 0 w 787400"/>
                <a:gd name="connsiteY3" fmla="*/ 0 h 21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400" h="211177">
                  <a:moveTo>
                    <a:pt x="787400" y="184150"/>
                  </a:moveTo>
                  <a:cubicBezTo>
                    <a:pt x="742950" y="140758"/>
                    <a:pt x="698500" y="97367"/>
                    <a:pt x="603250" y="101600"/>
                  </a:cubicBezTo>
                  <a:cubicBezTo>
                    <a:pt x="508000" y="105833"/>
                    <a:pt x="316442" y="226483"/>
                    <a:pt x="215900" y="209550"/>
                  </a:cubicBezTo>
                  <a:cubicBezTo>
                    <a:pt x="115358" y="192617"/>
                    <a:pt x="57679" y="96308"/>
                    <a:pt x="0" y="0"/>
                  </a:cubicBezTo>
                </a:path>
              </a:pathLst>
            </a:custGeom>
            <a:noFill/>
            <a:ln>
              <a:head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50068A-E3BA-D40D-6F44-EAC6E9F657E1}"/>
                </a:ext>
              </a:extLst>
            </p:cNvPr>
            <p:cNvSpPr txBox="1"/>
            <p:nvPr/>
          </p:nvSpPr>
          <p:spPr>
            <a:xfrm>
              <a:off x="1710771" y="3490202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 err="1">
                  <a:solidFill>
                    <a:srgbClr val="FF0000"/>
                  </a:solidFill>
                </a:rPr>
                <a:t>Ni</a:t>
              </a:r>
              <a:r>
                <a:rPr lang="en-US" dirty="0" err="1">
                  <a:solidFill>
                    <a:srgbClr val="00B0F0"/>
                  </a:solidFill>
                </a:rPr>
                <a:t>A</a:t>
              </a:r>
              <a:r>
                <a:rPr lang="en-US" dirty="0"/>
                <a:t>]</a:t>
              </a:r>
              <a:endParaRPr lang="el-GR" dirty="0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13CBCB3-286C-CE53-B4CF-3F1F464DD10B}"/>
                </a:ext>
              </a:extLst>
            </p:cNvPr>
            <p:cNvCxnSpPr>
              <a:cxnSpLocks/>
            </p:cNvCxnSpPr>
            <p:nvPr/>
          </p:nvCxnSpPr>
          <p:spPr>
            <a:xfrm>
              <a:off x="2814348" y="4155580"/>
              <a:ext cx="209703" cy="4188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8D6C339-6236-6702-8C66-8034C7200F60}"/>
                </a:ext>
              </a:extLst>
            </p:cNvPr>
            <p:cNvGrpSpPr/>
            <p:nvPr/>
          </p:nvGrpSpPr>
          <p:grpSpPr>
            <a:xfrm rot="15246859">
              <a:off x="2131335" y="3933681"/>
              <a:ext cx="222231" cy="415178"/>
              <a:chOff x="2889754" y="3119904"/>
              <a:chExt cx="222231" cy="415178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A24BF16-96CB-EE13-5D65-40A6266D5F57}"/>
                  </a:ext>
                </a:extLst>
              </p:cNvPr>
              <p:cNvSpPr/>
              <p:nvPr/>
            </p:nvSpPr>
            <p:spPr>
              <a:xfrm>
                <a:off x="2889754" y="3260816"/>
                <a:ext cx="146965" cy="1469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7A8EC58-AACC-9D05-4C89-9E311226B5EB}"/>
                  </a:ext>
                </a:extLst>
              </p:cNvPr>
              <p:cNvSpPr/>
              <p:nvPr/>
            </p:nvSpPr>
            <p:spPr>
              <a:xfrm>
                <a:off x="2948865" y="3119904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0073A1-AA35-B25E-951B-F7D403005B2D}"/>
                  </a:ext>
                </a:extLst>
              </p:cNvPr>
              <p:cNvSpPr/>
              <p:nvPr/>
            </p:nvSpPr>
            <p:spPr>
              <a:xfrm>
                <a:off x="3005903" y="3429000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8EE9A3C-14BE-551E-BCE5-707F7931EC8A}"/>
                </a:ext>
              </a:extLst>
            </p:cNvPr>
            <p:cNvGrpSpPr/>
            <p:nvPr/>
          </p:nvGrpSpPr>
          <p:grpSpPr>
            <a:xfrm rot="4160380">
              <a:off x="2808083" y="3405046"/>
              <a:ext cx="222231" cy="415178"/>
              <a:chOff x="2889754" y="3119904"/>
              <a:chExt cx="222231" cy="415178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2D4C961-12A5-DE05-E06E-0F45A350F21A}"/>
                  </a:ext>
                </a:extLst>
              </p:cNvPr>
              <p:cNvSpPr/>
              <p:nvPr/>
            </p:nvSpPr>
            <p:spPr>
              <a:xfrm>
                <a:off x="2889754" y="3260816"/>
                <a:ext cx="146965" cy="1469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83DD834-D468-50E9-AE09-7532CD27FD9D}"/>
                  </a:ext>
                </a:extLst>
              </p:cNvPr>
              <p:cNvSpPr/>
              <p:nvPr/>
            </p:nvSpPr>
            <p:spPr>
              <a:xfrm>
                <a:off x="2948865" y="3119904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660012C-3B5F-19D1-DAB9-8D059F08F497}"/>
                  </a:ext>
                </a:extLst>
              </p:cNvPr>
              <p:cNvSpPr/>
              <p:nvPr/>
            </p:nvSpPr>
            <p:spPr>
              <a:xfrm>
                <a:off x="3005903" y="3429000"/>
                <a:ext cx="106082" cy="10608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22D48924-8D83-04B6-EFCB-053F6761DAE5}"/>
              </a:ext>
            </a:extLst>
          </p:cNvPr>
          <p:cNvSpPr txBox="1"/>
          <p:nvPr/>
        </p:nvSpPr>
        <p:spPr>
          <a:xfrm>
            <a:off x="6423198" y="3533970"/>
            <a:ext cx="382143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Chemical adsorption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>
                <a:solidFill>
                  <a:srgbClr val="000000"/>
                </a:solidFill>
              </a:rPr>
              <a:t>I</a:t>
            </a:r>
            <a:r>
              <a:rPr lang="sv-SE" sz="1800" b="0" i="0" u="none" strike="noStrike" baseline="0" dirty="0">
                <a:solidFill>
                  <a:srgbClr val="000000"/>
                </a:solidFill>
              </a:rPr>
              <a:t>nitial metal nucleation sites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1800" b="0" i="0" u="none" strike="noStrike" baseline="0" dirty="0">
                <a:solidFill>
                  <a:srgbClr val="000000"/>
                </a:solidFill>
              </a:rPr>
              <a:t>Chemical identity of metalization precursor (</a:t>
            </a:r>
            <a:r>
              <a:rPr lang="sv-SE" dirty="0">
                <a:solidFill>
                  <a:srgbClr val="000000"/>
                </a:solidFill>
              </a:rPr>
              <a:t>not binding)</a:t>
            </a:r>
            <a:endParaRPr lang="sv-SE" sz="18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3522CAD-1DB9-4653-47CD-A2E9F2F2F3F3}"/>
              </a:ext>
            </a:extLst>
          </p:cNvPr>
          <p:cNvSpPr txBox="1"/>
          <p:nvPr/>
        </p:nvSpPr>
        <p:spPr>
          <a:xfrm>
            <a:off x="1917915" y="5272968"/>
            <a:ext cx="2587272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>
                <a:solidFill>
                  <a:srgbClr val="000000"/>
                </a:solidFill>
              </a:rPr>
              <a:t>U</a:t>
            </a:r>
            <a:r>
              <a:rPr lang="sv-SE" sz="1800" b="0" i="0" u="none" strike="noStrike" baseline="0" dirty="0">
                <a:solidFill>
                  <a:srgbClr val="000000"/>
                </a:solidFill>
              </a:rPr>
              <a:t>niform distribution  </a:t>
            </a:r>
            <a:endParaRPr lang="sv-SE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>
                <a:solidFill>
                  <a:srgbClr val="000000"/>
                </a:solidFill>
              </a:rPr>
              <a:t>H</a:t>
            </a:r>
            <a:r>
              <a:rPr lang="sv-SE" sz="1800" b="0" i="0" u="none" strike="noStrike" baseline="0" dirty="0">
                <a:solidFill>
                  <a:srgbClr val="000000"/>
                </a:solidFill>
              </a:rPr>
              <a:t>omogeneous growth  </a:t>
            </a:r>
            <a:endParaRPr lang="el-GR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93D1AE5-F8ED-5E0F-9476-E33A4A77B006}"/>
              </a:ext>
            </a:extLst>
          </p:cNvPr>
          <p:cNvSpPr txBox="1"/>
          <p:nvPr/>
        </p:nvSpPr>
        <p:spPr>
          <a:xfrm>
            <a:off x="6423198" y="2738790"/>
            <a:ext cx="355479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>
                <a:solidFill>
                  <a:srgbClr val="000000"/>
                </a:solidFill>
              </a:rPr>
              <a:t>Hydrophilic groups (-COOH, -OH)</a:t>
            </a:r>
            <a:endParaRPr lang="el-GR" dirty="0"/>
          </a:p>
        </p:txBody>
      </p:sp>
      <p:sp>
        <p:nvSpPr>
          <p:cNvPr id="96" name="Arrow: Down 95">
            <a:extLst>
              <a:ext uri="{FF2B5EF4-FFF2-40B4-BE49-F238E27FC236}">
                <a16:creationId xmlns:a16="http://schemas.microsoft.com/office/drawing/2014/main" id="{EBD3E3A2-CBA5-4D1B-3CA4-F27EAF4A8936}"/>
              </a:ext>
            </a:extLst>
          </p:cNvPr>
          <p:cNvSpPr/>
          <p:nvPr/>
        </p:nvSpPr>
        <p:spPr>
          <a:xfrm>
            <a:off x="7646048" y="3299104"/>
            <a:ext cx="276223" cy="29426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AFE506-733B-5176-3C7B-34AA230AB7A5}"/>
              </a:ext>
            </a:extLst>
          </p:cNvPr>
          <p:cNvGrpSpPr/>
          <p:nvPr/>
        </p:nvGrpSpPr>
        <p:grpSpPr>
          <a:xfrm rot="1051754">
            <a:off x="10680582" y="532826"/>
            <a:ext cx="1476419" cy="847012"/>
            <a:chOff x="7313123" y="956331"/>
            <a:chExt cx="1476419" cy="8470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EF45B5-76E7-99B4-E24D-F635EB663FD7}"/>
                </a:ext>
              </a:extLst>
            </p:cNvPr>
            <p:cNvGrpSpPr/>
            <p:nvPr/>
          </p:nvGrpSpPr>
          <p:grpSpPr>
            <a:xfrm>
              <a:off x="7328654" y="956331"/>
              <a:ext cx="1460888" cy="847012"/>
              <a:chOff x="8512446" y="797719"/>
              <a:chExt cx="1460888" cy="847012"/>
            </a:xfrm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9F2349A1-7595-39DE-A831-27DC747B978E}"/>
                  </a:ext>
                </a:extLst>
              </p:cNvPr>
              <p:cNvSpPr/>
              <p:nvPr/>
            </p:nvSpPr>
            <p:spPr>
              <a:xfrm>
                <a:off x="8512446" y="797719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17" name="Picture 4" descr="267,400+ Approval Icon Stock Illustrations, Royalty-Free Vector Graphics &amp;  Clip Art - iStock | Seal of approval icon, Boss approval icon, Stamp of approval  icon">
                <a:extLst>
                  <a:ext uri="{FF2B5EF4-FFF2-40B4-BE49-F238E27FC236}">
                    <a16:creationId xmlns:a16="http://schemas.microsoft.com/office/drawing/2014/main" id="{15E8F484-CD1C-DADC-7E51-188FF14D3C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4" t="19495" r="15764" b="20853"/>
              <a:stretch/>
            </p:blipFill>
            <p:spPr bwMode="auto">
              <a:xfrm>
                <a:off x="9582995" y="887100"/>
                <a:ext cx="390339" cy="38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reative Nano — SbD4Nano">
                <a:extLst>
                  <a:ext uri="{FF2B5EF4-FFF2-40B4-BE49-F238E27FC236}">
                    <a16:creationId xmlns:a16="http://schemas.microsoft.com/office/drawing/2014/main" id="{8B0E3488-B98F-22C5-B274-05B6CCDDA0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9" t="23025" r="18289" b="20442"/>
              <a:stretch/>
            </p:blipFill>
            <p:spPr bwMode="auto">
              <a:xfrm>
                <a:off x="8628897" y="1090409"/>
                <a:ext cx="986366" cy="530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C3FA0E-82C3-044D-0E02-612D73E4D436}"/>
                </a:ext>
              </a:extLst>
            </p:cNvPr>
            <p:cNvSpPr txBox="1"/>
            <p:nvPr/>
          </p:nvSpPr>
          <p:spPr>
            <a:xfrm>
              <a:off x="7313123" y="957371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by</a:t>
              </a:r>
              <a:endParaRPr lang="el-GR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76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F479B-BEB2-0EF4-0942-A2FDC3948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id="{75ED9220-9CE6-392D-998C-29798100C254}"/>
              </a:ext>
            </a:extLst>
          </p:cNvPr>
          <p:cNvSpPr/>
          <p:nvPr/>
        </p:nvSpPr>
        <p:spPr>
          <a:xfrm>
            <a:off x="1863815" y="2988648"/>
            <a:ext cx="478775" cy="459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5E98D0-5C84-0D01-28D6-8CB02A7DBB20}"/>
              </a:ext>
            </a:extLst>
          </p:cNvPr>
          <p:cNvGrpSpPr/>
          <p:nvPr/>
        </p:nvGrpSpPr>
        <p:grpSpPr>
          <a:xfrm>
            <a:off x="243136" y="4408004"/>
            <a:ext cx="3515706" cy="1288401"/>
            <a:chOff x="321948" y="4595376"/>
            <a:chExt cx="3515706" cy="12884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72C2C7-C3E7-5AFA-11C6-9F62F55E347B}"/>
                </a:ext>
              </a:extLst>
            </p:cNvPr>
            <p:cNvSpPr/>
            <p:nvPr/>
          </p:nvSpPr>
          <p:spPr>
            <a:xfrm>
              <a:off x="464024" y="5521331"/>
              <a:ext cx="3065273" cy="36244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Etched plastic surface</a:t>
              </a:r>
              <a:endPara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097355-E8E6-2E0D-6D62-860E65AE1CE6}"/>
                </a:ext>
              </a:extLst>
            </p:cNvPr>
            <p:cNvSpPr txBox="1"/>
            <p:nvPr/>
          </p:nvSpPr>
          <p:spPr>
            <a:xfrm>
              <a:off x="321948" y="5232708"/>
              <a:ext cx="3515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 – C – C – C – C – C – C – C – C – C  </a:t>
              </a:r>
              <a:endParaRPr lang="el-GR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258869-319B-61BA-E6AE-2ADD511BB7CF}"/>
                </a:ext>
              </a:extLst>
            </p:cNvPr>
            <p:cNvSpPr txBox="1"/>
            <p:nvPr/>
          </p:nvSpPr>
          <p:spPr>
            <a:xfrm>
              <a:off x="820653" y="4608647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2+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D04183-02D6-A81B-E591-D738B614C5EA}"/>
                </a:ext>
              </a:extLst>
            </p:cNvPr>
            <p:cNvSpPr txBox="1"/>
            <p:nvPr/>
          </p:nvSpPr>
          <p:spPr>
            <a:xfrm>
              <a:off x="664917" y="491409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F344BD-D3B4-99A1-1900-B549398A58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560" y="5201436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CCB0AF-A731-DD2B-4891-2EC50E6C4C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612" y="4870136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6AD297-5CF7-D725-62C6-4E9425D7EF25}"/>
                </a:ext>
              </a:extLst>
            </p:cNvPr>
            <p:cNvSpPr txBox="1"/>
            <p:nvPr/>
          </p:nvSpPr>
          <p:spPr>
            <a:xfrm>
              <a:off x="1007614" y="491337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04B7C-204E-D763-FF25-C34730E285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9257" y="5200722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BED157-2B0C-3B92-C53F-DB05264834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2220" y="4869422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A82DA6-EFA4-356D-3CB3-FAC473A55A0C}"/>
                </a:ext>
              </a:extLst>
            </p:cNvPr>
            <p:cNvSpPr txBox="1"/>
            <p:nvPr/>
          </p:nvSpPr>
          <p:spPr>
            <a:xfrm>
              <a:off x="1500301" y="4603489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2+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54C2A5-34FF-33A3-EF2A-DD472AA1A41B}"/>
                </a:ext>
              </a:extLst>
            </p:cNvPr>
            <p:cNvSpPr txBox="1"/>
            <p:nvPr/>
          </p:nvSpPr>
          <p:spPr>
            <a:xfrm>
              <a:off x="1344565" y="490893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447AC8-E9D9-4F77-7846-2CFEBBECB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208" y="5196278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0BB855-4809-CE1D-ECBB-AF320446A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1260" y="4864978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B26C5C-F8BB-0B77-170D-5A8CFDA1561E}"/>
                </a:ext>
              </a:extLst>
            </p:cNvPr>
            <p:cNvSpPr txBox="1"/>
            <p:nvPr/>
          </p:nvSpPr>
          <p:spPr>
            <a:xfrm>
              <a:off x="1687262" y="4908219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1D2751B-56B0-8A63-3F5A-0AC8611B0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905" y="5195564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4C4FD1-A928-7E6E-8572-6E19A65566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1868" y="4864264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751209-CD2E-2FA7-006F-CA7DD40BED11}"/>
                </a:ext>
              </a:extLst>
            </p:cNvPr>
            <p:cNvSpPr txBox="1"/>
            <p:nvPr/>
          </p:nvSpPr>
          <p:spPr>
            <a:xfrm>
              <a:off x="2941248" y="4595376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2+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AE9B3B-7CAA-5AAB-56E8-C5D23811FA0A}"/>
                </a:ext>
              </a:extLst>
            </p:cNvPr>
            <p:cNvSpPr txBox="1"/>
            <p:nvPr/>
          </p:nvSpPr>
          <p:spPr>
            <a:xfrm>
              <a:off x="2785512" y="490082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66E4A73-DA4B-EC5F-15A7-2596BC206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155" y="5188165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A367711-E824-D0A3-85E2-8602C72A0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207" y="4856865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5AAD6D-E9B1-C2F5-88D2-659F5A2E5695}"/>
                </a:ext>
              </a:extLst>
            </p:cNvPr>
            <p:cNvSpPr txBox="1"/>
            <p:nvPr/>
          </p:nvSpPr>
          <p:spPr>
            <a:xfrm>
              <a:off x="3128209" y="490010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A57DFD-39AB-75F5-3B49-82B2908CE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9852" y="5187451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B478A4-4C03-99C7-650F-AD473E50E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62815" y="4856151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65B368A-CF5E-811E-12A5-894F1A6A1AE5}"/>
              </a:ext>
            </a:extLst>
          </p:cNvPr>
          <p:cNvSpPr txBox="1"/>
          <p:nvPr/>
        </p:nvSpPr>
        <p:spPr>
          <a:xfrm>
            <a:off x="508043" y="734838"/>
            <a:ext cx="166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E1B40-FA5F-31A2-2C9E-6B4399CD0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1" y="1544174"/>
            <a:ext cx="6012000" cy="47052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6280067-9772-1C14-7E2B-8FA21B98AD9E}"/>
              </a:ext>
            </a:extLst>
          </p:cNvPr>
          <p:cNvGrpSpPr/>
          <p:nvPr/>
        </p:nvGrpSpPr>
        <p:grpSpPr>
          <a:xfrm>
            <a:off x="4168330" y="4427703"/>
            <a:ext cx="3515706" cy="1288401"/>
            <a:chOff x="321948" y="4595376"/>
            <a:chExt cx="3515706" cy="12884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0F88B8-BA56-1E20-2F77-8842D2F9EB49}"/>
                </a:ext>
              </a:extLst>
            </p:cNvPr>
            <p:cNvSpPr/>
            <p:nvPr/>
          </p:nvSpPr>
          <p:spPr>
            <a:xfrm>
              <a:off x="464024" y="5521331"/>
              <a:ext cx="3065273" cy="362446"/>
            </a:xfrm>
            <a:prstGeom prst="rect">
              <a:avLst/>
            </a:prstGeom>
            <a:pattFill prst="pct9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Etched plastic surface</a:t>
              </a:r>
              <a:endPara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E4C984-02D2-08AB-6C45-7E12B2FC8304}"/>
                </a:ext>
              </a:extLst>
            </p:cNvPr>
            <p:cNvSpPr txBox="1"/>
            <p:nvPr/>
          </p:nvSpPr>
          <p:spPr>
            <a:xfrm>
              <a:off x="321948" y="5232708"/>
              <a:ext cx="3515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 – C – C – C – C – C – C – C – C – C  </a:t>
              </a:r>
              <a:endParaRPr lang="el-GR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EEA375-05EE-5C1B-BC0C-70B81E8B7B86}"/>
                </a:ext>
              </a:extLst>
            </p:cNvPr>
            <p:cNvSpPr txBox="1"/>
            <p:nvPr/>
          </p:nvSpPr>
          <p:spPr>
            <a:xfrm>
              <a:off x="820653" y="4608647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0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6E9E89-09DC-318B-1BA0-97C5B581F644}"/>
                </a:ext>
              </a:extLst>
            </p:cNvPr>
            <p:cNvSpPr txBox="1"/>
            <p:nvPr/>
          </p:nvSpPr>
          <p:spPr>
            <a:xfrm>
              <a:off x="664917" y="491409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07E8B33-F87F-2593-8BF1-9E8A41F87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560" y="5201436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37B9E5B-9578-8634-9750-7AE9322B9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612" y="4870136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46F5E1-D902-48D5-B25D-E0F321B8971B}"/>
                </a:ext>
              </a:extLst>
            </p:cNvPr>
            <p:cNvSpPr txBox="1"/>
            <p:nvPr/>
          </p:nvSpPr>
          <p:spPr>
            <a:xfrm>
              <a:off x="1007614" y="491337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81F1C25-30E7-C34F-4B54-A288F26C2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9257" y="5200722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4D5260A-21E6-D634-29D7-A5A57AB113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42220" y="4869422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7C211E-5B32-79A8-5A8B-861D4DDA13B5}"/>
                </a:ext>
              </a:extLst>
            </p:cNvPr>
            <p:cNvSpPr txBox="1"/>
            <p:nvPr/>
          </p:nvSpPr>
          <p:spPr>
            <a:xfrm>
              <a:off x="1500301" y="4603489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0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B8AB9F-46B5-232D-5A26-B0D016621549}"/>
                </a:ext>
              </a:extLst>
            </p:cNvPr>
            <p:cNvSpPr txBox="1"/>
            <p:nvPr/>
          </p:nvSpPr>
          <p:spPr>
            <a:xfrm>
              <a:off x="1344565" y="490893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F59DC84-F118-984F-C7DD-4E9151136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208" y="5196278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B8F870-E050-C9DA-E7FF-8533BD9971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1260" y="4864978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8F8785E-29FB-8FC4-53F8-D96DAAD80D87}"/>
                </a:ext>
              </a:extLst>
            </p:cNvPr>
            <p:cNvSpPr txBox="1"/>
            <p:nvPr/>
          </p:nvSpPr>
          <p:spPr>
            <a:xfrm>
              <a:off x="1687262" y="4908219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1B06D35-45E2-A027-8C71-7CEAF7C37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8905" y="5195564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BDDF45-EAB4-29F0-BE7E-D0193A6C85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1868" y="4864264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7520FC-BA59-CBE1-316F-CC04C8ECAA51}"/>
                </a:ext>
              </a:extLst>
            </p:cNvPr>
            <p:cNvSpPr txBox="1"/>
            <p:nvPr/>
          </p:nvSpPr>
          <p:spPr>
            <a:xfrm>
              <a:off x="2941248" y="4595376"/>
              <a:ext cx="62515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Ni</a:t>
              </a:r>
              <a:r>
                <a:rPr lang="en-US" baseline="30000" dirty="0">
                  <a:solidFill>
                    <a:srgbClr val="FF0000"/>
                  </a:solidFill>
                </a:rPr>
                <a:t>0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9D8184D-7868-F76C-496A-346C9E3650BC}"/>
                </a:ext>
              </a:extLst>
            </p:cNvPr>
            <p:cNvSpPr txBox="1"/>
            <p:nvPr/>
          </p:nvSpPr>
          <p:spPr>
            <a:xfrm>
              <a:off x="2785512" y="4900820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F2E85CE-D7AC-B861-8170-E55F6742A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155" y="5188165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9BB2F6A-C6A7-2012-2B9D-ADFB98F10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2207" y="4856865"/>
              <a:ext cx="4422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771F7C6-20C1-DDDF-4D71-F2E4CFE80327}"/>
                </a:ext>
              </a:extLst>
            </p:cNvPr>
            <p:cNvSpPr txBox="1"/>
            <p:nvPr/>
          </p:nvSpPr>
          <p:spPr>
            <a:xfrm>
              <a:off x="3128209" y="490010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  <a:endParaRPr lang="el-GR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589D42D-7170-A257-834E-821AB921B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9852" y="5187451"/>
              <a:ext cx="0" cy="127424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0F8D31E-0E2F-8939-68FA-1F73825AE2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62815" y="4856151"/>
              <a:ext cx="23265" cy="13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18D1657D-8205-EC81-28B1-EEFE92DDE14A}"/>
              </a:ext>
            </a:extLst>
          </p:cNvPr>
          <p:cNvSpPr txBox="1"/>
          <p:nvPr/>
        </p:nvSpPr>
        <p:spPr>
          <a:xfrm>
            <a:off x="1789114" y="3035439"/>
            <a:ext cx="625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u="none" strike="noStrike" baseline="0" dirty="0">
                <a:solidFill>
                  <a:srgbClr val="000000"/>
                </a:solidFill>
              </a:rPr>
              <a:t>BH4</a:t>
            </a:r>
            <a:r>
              <a:rPr lang="sv-SE" b="0" i="0" u="none" strike="noStrike" baseline="30000" dirty="0">
                <a:solidFill>
                  <a:srgbClr val="000000"/>
                </a:solidFill>
              </a:rPr>
              <a:t>-</a:t>
            </a:r>
            <a:endParaRPr lang="el-GR" baseline="3000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A57BA3F-5093-9833-EB3C-D0A84C7F0854}"/>
              </a:ext>
            </a:extLst>
          </p:cNvPr>
          <p:cNvSpPr/>
          <p:nvPr/>
        </p:nvSpPr>
        <p:spPr>
          <a:xfrm>
            <a:off x="2140829" y="3425660"/>
            <a:ext cx="427072" cy="410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966714E-C466-C2C8-69A2-05A2710CC7E7}"/>
              </a:ext>
            </a:extLst>
          </p:cNvPr>
          <p:cNvSpPr txBox="1"/>
          <p:nvPr/>
        </p:nvSpPr>
        <p:spPr>
          <a:xfrm>
            <a:off x="2096886" y="3451500"/>
            <a:ext cx="563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u="none" strike="noStrike" baseline="0" dirty="0">
                <a:solidFill>
                  <a:srgbClr val="000000"/>
                </a:solidFill>
              </a:rPr>
              <a:t>Na</a:t>
            </a:r>
            <a:r>
              <a:rPr lang="sv-SE" b="0" i="0" u="none" strike="noStrike" baseline="30000" dirty="0">
                <a:solidFill>
                  <a:srgbClr val="000000"/>
                </a:solidFill>
              </a:rPr>
              <a:t>+</a:t>
            </a:r>
            <a:endParaRPr lang="el-GR" baseline="300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99C8C9E-F6AA-CA8D-4E74-C02E6AD641E1}"/>
              </a:ext>
            </a:extLst>
          </p:cNvPr>
          <p:cNvSpPr/>
          <p:nvPr/>
        </p:nvSpPr>
        <p:spPr>
          <a:xfrm>
            <a:off x="984752" y="3266286"/>
            <a:ext cx="478775" cy="459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707FFA-5DDA-3B9A-BFDE-4ADE983B09A1}"/>
              </a:ext>
            </a:extLst>
          </p:cNvPr>
          <p:cNvSpPr txBox="1"/>
          <p:nvPr/>
        </p:nvSpPr>
        <p:spPr>
          <a:xfrm>
            <a:off x="910051" y="3313077"/>
            <a:ext cx="625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u="none" strike="noStrike" baseline="0" dirty="0">
                <a:solidFill>
                  <a:srgbClr val="000000"/>
                </a:solidFill>
              </a:rPr>
              <a:t>BH4</a:t>
            </a:r>
            <a:r>
              <a:rPr lang="sv-SE" b="0" i="0" u="none" strike="noStrike" baseline="30000" dirty="0">
                <a:solidFill>
                  <a:srgbClr val="000000"/>
                </a:solidFill>
              </a:rPr>
              <a:t>-</a:t>
            </a:r>
            <a:endParaRPr lang="el-GR" baseline="300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6117972-3D95-AC72-3A67-CB503E7341D2}"/>
              </a:ext>
            </a:extLst>
          </p:cNvPr>
          <p:cNvSpPr/>
          <p:nvPr/>
        </p:nvSpPr>
        <p:spPr>
          <a:xfrm>
            <a:off x="685895" y="2847169"/>
            <a:ext cx="427072" cy="410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E587A3C-CE5A-89BE-0242-A4AD39F9F652}"/>
              </a:ext>
            </a:extLst>
          </p:cNvPr>
          <p:cNvSpPr txBox="1"/>
          <p:nvPr/>
        </p:nvSpPr>
        <p:spPr>
          <a:xfrm>
            <a:off x="641952" y="2873009"/>
            <a:ext cx="563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u="none" strike="noStrike" baseline="0" dirty="0">
                <a:solidFill>
                  <a:srgbClr val="000000"/>
                </a:solidFill>
              </a:rPr>
              <a:t>Na</a:t>
            </a:r>
            <a:r>
              <a:rPr lang="sv-SE" b="0" i="0" u="none" strike="noStrike" baseline="30000" dirty="0">
                <a:solidFill>
                  <a:srgbClr val="000000"/>
                </a:solidFill>
              </a:rPr>
              <a:t>+</a:t>
            </a:r>
            <a:endParaRPr lang="el-GR" baseline="300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8AF0B16-A4A6-ACBC-4489-21ADABA9F3CC}"/>
              </a:ext>
            </a:extLst>
          </p:cNvPr>
          <p:cNvSpPr/>
          <p:nvPr/>
        </p:nvSpPr>
        <p:spPr>
          <a:xfrm>
            <a:off x="2709425" y="3492763"/>
            <a:ext cx="478775" cy="4599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7A812D-9D31-3140-723C-E01EFC714D59}"/>
              </a:ext>
            </a:extLst>
          </p:cNvPr>
          <p:cNvSpPr txBox="1"/>
          <p:nvPr/>
        </p:nvSpPr>
        <p:spPr>
          <a:xfrm>
            <a:off x="2634724" y="3539554"/>
            <a:ext cx="625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u="none" strike="noStrike" baseline="0" dirty="0">
                <a:solidFill>
                  <a:srgbClr val="000000"/>
                </a:solidFill>
              </a:rPr>
              <a:t>BH4</a:t>
            </a:r>
            <a:r>
              <a:rPr lang="sv-SE" b="0" i="0" u="none" strike="noStrike" baseline="30000" dirty="0">
                <a:solidFill>
                  <a:srgbClr val="000000"/>
                </a:solidFill>
              </a:rPr>
              <a:t>-</a:t>
            </a:r>
            <a:endParaRPr lang="el-GR" baseline="30000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1768668-7E3F-D80A-45BC-6D22DD3FE1BB}"/>
              </a:ext>
            </a:extLst>
          </p:cNvPr>
          <p:cNvSpPr/>
          <p:nvPr/>
        </p:nvSpPr>
        <p:spPr>
          <a:xfrm>
            <a:off x="3008275" y="3079905"/>
            <a:ext cx="427072" cy="4102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73D9C2-AF79-C7EA-3CD0-B876802F254E}"/>
              </a:ext>
            </a:extLst>
          </p:cNvPr>
          <p:cNvSpPr txBox="1"/>
          <p:nvPr/>
        </p:nvSpPr>
        <p:spPr>
          <a:xfrm>
            <a:off x="2964332" y="3105745"/>
            <a:ext cx="563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u="none" strike="noStrike" baseline="0" dirty="0">
                <a:solidFill>
                  <a:srgbClr val="000000"/>
                </a:solidFill>
              </a:rPr>
              <a:t>Na</a:t>
            </a:r>
            <a:r>
              <a:rPr lang="sv-SE" b="0" i="0" u="none" strike="noStrike" baseline="30000" dirty="0">
                <a:solidFill>
                  <a:srgbClr val="000000"/>
                </a:solidFill>
              </a:rPr>
              <a:t>+</a:t>
            </a:r>
            <a:endParaRPr lang="el-GR" baseline="30000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42C84635-ECB4-59D7-CB98-2A032B6CE973}"/>
              </a:ext>
            </a:extLst>
          </p:cNvPr>
          <p:cNvSpPr/>
          <p:nvPr/>
        </p:nvSpPr>
        <p:spPr>
          <a:xfrm>
            <a:off x="1334696" y="3713681"/>
            <a:ext cx="267137" cy="763022"/>
          </a:xfrm>
          <a:custGeom>
            <a:avLst/>
            <a:gdLst>
              <a:gd name="connsiteX0" fmla="*/ 4119 w 181919"/>
              <a:gd name="connsiteY0" fmla="*/ 0 h 463550"/>
              <a:gd name="connsiteX1" fmla="*/ 23169 w 181919"/>
              <a:gd name="connsiteY1" fmla="*/ 228600 h 463550"/>
              <a:gd name="connsiteX2" fmla="*/ 181919 w 181919"/>
              <a:gd name="connsiteY2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19" h="463550">
                <a:moveTo>
                  <a:pt x="4119" y="0"/>
                </a:moveTo>
                <a:cubicBezTo>
                  <a:pt x="-1173" y="75671"/>
                  <a:pt x="-6464" y="151342"/>
                  <a:pt x="23169" y="228600"/>
                </a:cubicBezTo>
                <a:cubicBezTo>
                  <a:pt x="52802" y="305858"/>
                  <a:pt x="117360" y="384704"/>
                  <a:pt x="181919" y="4635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C7BE1C1-7508-16ED-3981-3340578B0AA3}"/>
              </a:ext>
            </a:extLst>
          </p:cNvPr>
          <p:cNvSpPr/>
          <p:nvPr/>
        </p:nvSpPr>
        <p:spPr>
          <a:xfrm>
            <a:off x="1785982" y="3425660"/>
            <a:ext cx="262771" cy="1051043"/>
          </a:xfrm>
          <a:custGeom>
            <a:avLst/>
            <a:gdLst>
              <a:gd name="connsiteX0" fmla="*/ 247650 w 247650"/>
              <a:gd name="connsiteY0" fmla="*/ 0 h 755650"/>
              <a:gd name="connsiteX1" fmla="*/ 158750 w 247650"/>
              <a:gd name="connsiteY1" fmla="*/ 260350 h 755650"/>
              <a:gd name="connsiteX2" fmla="*/ 165100 w 247650"/>
              <a:gd name="connsiteY2" fmla="*/ 641350 h 755650"/>
              <a:gd name="connsiteX3" fmla="*/ 0 w 247650"/>
              <a:gd name="connsiteY3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755650">
                <a:moveTo>
                  <a:pt x="247650" y="0"/>
                </a:moveTo>
                <a:cubicBezTo>
                  <a:pt x="210079" y="76729"/>
                  <a:pt x="172508" y="153458"/>
                  <a:pt x="158750" y="260350"/>
                </a:cubicBezTo>
                <a:cubicBezTo>
                  <a:pt x="144992" y="367242"/>
                  <a:pt x="191558" y="558800"/>
                  <a:pt x="165100" y="641350"/>
                </a:cubicBezTo>
                <a:cubicBezTo>
                  <a:pt x="138642" y="723900"/>
                  <a:pt x="69321" y="739775"/>
                  <a:pt x="0" y="7556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23B0C2-0FE6-1C4B-36CE-72F3ECCDA785}"/>
              </a:ext>
            </a:extLst>
          </p:cNvPr>
          <p:cNvSpPr txBox="1"/>
          <p:nvPr/>
        </p:nvSpPr>
        <p:spPr>
          <a:xfrm>
            <a:off x="1645776" y="382651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-</a:t>
            </a:r>
            <a:endParaRPr lang="el-GR" baseline="30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A61436F-25DA-B1E4-091C-5157E6BC549B}"/>
              </a:ext>
            </a:extLst>
          </p:cNvPr>
          <p:cNvSpPr txBox="1"/>
          <p:nvPr/>
        </p:nvSpPr>
        <p:spPr>
          <a:xfrm>
            <a:off x="1095851" y="394501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/>
              <a:t>-</a:t>
            </a:r>
            <a:endParaRPr lang="el-GR" baseline="30000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C0A3F48-3D61-63B5-DAD1-67161415F2EF}"/>
              </a:ext>
            </a:extLst>
          </p:cNvPr>
          <p:cNvSpPr/>
          <p:nvPr/>
        </p:nvSpPr>
        <p:spPr>
          <a:xfrm rot="1256039" flipH="1">
            <a:off x="2886223" y="4034418"/>
            <a:ext cx="230702" cy="415524"/>
          </a:xfrm>
          <a:custGeom>
            <a:avLst/>
            <a:gdLst>
              <a:gd name="connsiteX0" fmla="*/ 247650 w 247650"/>
              <a:gd name="connsiteY0" fmla="*/ 0 h 755650"/>
              <a:gd name="connsiteX1" fmla="*/ 158750 w 247650"/>
              <a:gd name="connsiteY1" fmla="*/ 260350 h 755650"/>
              <a:gd name="connsiteX2" fmla="*/ 165100 w 247650"/>
              <a:gd name="connsiteY2" fmla="*/ 641350 h 755650"/>
              <a:gd name="connsiteX3" fmla="*/ 0 w 247650"/>
              <a:gd name="connsiteY3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755650">
                <a:moveTo>
                  <a:pt x="247650" y="0"/>
                </a:moveTo>
                <a:cubicBezTo>
                  <a:pt x="210079" y="76729"/>
                  <a:pt x="172508" y="153458"/>
                  <a:pt x="158750" y="260350"/>
                </a:cubicBezTo>
                <a:cubicBezTo>
                  <a:pt x="144992" y="367242"/>
                  <a:pt x="191558" y="558800"/>
                  <a:pt x="165100" y="641350"/>
                </a:cubicBezTo>
                <a:cubicBezTo>
                  <a:pt x="138642" y="723900"/>
                  <a:pt x="69321" y="739775"/>
                  <a:pt x="0" y="75565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A29DDE94-7308-CF66-44EA-1D05C904D36D}"/>
              </a:ext>
            </a:extLst>
          </p:cNvPr>
          <p:cNvSpPr/>
          <p:nvPr/>
        </p:nvSpPr>
        <p:spPr>
          <a:xfrm>
            <a:off x="3726758" y="5020563"/>
            <a:ext cx="365940" cy="3693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0D31E0F2-C6B3-5DD0-3D04-F220E3FE17F6}"/>
              </a:ext>
            </a:extLst>
          </p:cNvPr>
          <p:cNvSpPr/>
          <p:nvPr/>
        </p:nvSpPr>
        <p:spPr>
          <a:xfrm>
            <a:off x="6049186" y="2322397"/>
            <a:ext cx="5765867" cy="1919783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Reduction to metallic state (M</a:t>
            </a:r>
            <a:r>
              <a:rPr lang="en-US" b="0" i="0" u="none" strike="noStrike" baseline="30000" dirty="0">
                <a:solidFill>
                  <a:srgbClr val="000000"/>
                </a:solidFill>
              </a:rPr>
              <a:t>X+ </a:t>
            </a:r>
            <a:r>
              <a:rPr lang="en-US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 M</a:t>
            </a:r>
            <a:r>
              <a:rPr lang="en-US" b="0" i="0" u="none" strike="noStrike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0</a:t>
            </a:r>
            <a:r>
              <a:rPr lang="en-US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ucleation sites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metal coating (</a:t>
            </a:r>
            <a:r>
              <a:rPr lang="sv-SE" b="0" i="0" u="none" strike="noStrike" baseline="0" dirty="0">
                <a:solidFill>
                  <a:srgbClr val="000000"/>
                </a:solidFill>
              </a:rPr>
              <a:t>electroless step)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b="0" i="0" u="none" strike="noStrike" baseline="0" dirty="0">
                <a:solidFill>
                  <a:srgbClr val="000000"/>
                </a:solidFill>
              </a:rPr>
              <a:t>Strong reducing agent (NaBH4, KBH4)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b="0" i="0" u="none" strike="noStrike" baseline="0" dirty="0">
                <a:solidFill>
                  <a:srgbClr val="000000"/>
                </a:solidFill>
              </a:rPr>
              <a:t>NaBH4 – reducing power &amp; low price</a:t>
            </a:r>
            <a:endParaRPr lang="el-G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F8DC11-1D6B-E8DB-D8A9-0B22D07CCDD1}"/>
              </a:ext>
            </a:extLst>
          </p:cNvPr>
          <p:cNvGrpSpPr/>
          <p:nvPr/>
        </p:nvGrpSpPr>
        <p:grpSpPr>
          <a:xfrm rot="1051754">
            <a:off x="10680582" y="532826"/>
            <a:ext cx="1476419" cy="847012"/>
            <a:chOff x="7313123" y="956331"/>
            <a:chExt cx="1476419" cy="8470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BBEC36-5C5B-D032-D325-CFEF682C58AE}"/>
                </a:ext>
              </a:extLst>
            </p:cNvPr>
            <p:cNvGrpSpPr/>
            <p:nvPr/>
          </p:nvGrpSpPr>
          <p:grpSpPr>
            <a:xfrm>
              <a:off x="7328654" y="956331"/>
              <a:ext cx="1460888" cy="847012"/>
              <a:chOff x="8512446" y="797719"/>
              <a:chExt cx="1460888" cy="847012"/>
            </a:xfrm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305F6D29-DE9F-828C-72C1-7B491206050A}"/>
                  </a:ext>
                </a:extLst>
              </p:cNvPr>
              <p:cNvSpPr/>
              <p:nvPr/>
            </p:nvSpPr>
            <p:spPr>
              <a:xfrm>
                <a:off x="8512446" y="797719"/>
                <a:ext cx="1323006" cy="847012"/>
              </a:xfrm>
              <a:prstGeom prst="cube">
                <a:avLst>
                  <a:gd name="adj" fmla="val 2678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pic>
            <p:nvPicPr>
              <p:cNvPr id="17" name="Picture 4" descr="267,400+ Approval Icon Stock Illustrations, Royalty-Free Vector Graphics &amp;  Clip Art - iStock | Seal of approval icon, Boss approval icon, Stamp of approval  icon">
                <a:extLst>
                  <a:ext uri="{FF2B5EF4-FFF2-40B4-BE49-F238E27FC236}">
                    <a16:creationId xmlns:a16="http://schemas.microsoft.com/office/drawing/2014/main" id="{509379FA-DC0C-29FF-B410-56F6ACC4F2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94" t="19495" r="15764" b="20853"/>
              <a:stretch/>
            </p:blipFill>
            <p:spPr bwMode="auto">
              <a:xfrm>
                <a:off x="9582995" y="887100"/>
                <a:ext cx="390339" cy="387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reative Nano — SbD4Nano">
                <a:extLst>
                  <a:ext uri="{FF2B5EF4-FFF2-40B4-BE49-F238E27FC236}">
                    <a16:creationId xmlns:a16="http://schemas.microsoft.com/office/drawing/2014/main" id="{62334939-1513-8563-C592-425E9EB06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9" t="23025" r="18289" b="20442"/>
              <a:stretch/>
            </p:blipFill>
            <p:spPr bwMode="auto">
              <a:xfrm>
                <a:off x="8628897" y="1090409"/>
                <a:ext cx="986366" cy="530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45AA30-FBB0-EF58-137E-9D8818E6ECFB}"/>
                </a:ext>
              </a:extLst>
            </p:cNvPr>
            <p:cNvSpPr txBox="1"/>
            <p:nvPr/>
          </p:nvSpPr>
          <p:spPr>
            <a:xfrm>
              <a:off x="7313123" y="957371"/>
              <a:ext cx="9284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Technology by</a:t>
              </a:r>
              <a:endParaRPr lang="el-GR" sz="1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18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EME" id="{62FE8D48-82F7-6F40-9A0C-005B0D5D9DA0}" vid="{4434D1F4-BE85-184F-A32A-845201389C7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adfcc-989f-4250-83b2-66a8896b2cf9">7KPHPMNVVYQX-1635158998-73285</_dlc_DocId>
    <_dlc_DocIdUrl xmlns="068adfcc-989f-4250-83b2-66a8896b2cf9">
      <Url>https://exelisisgre.sharepoint.com/sites/FileShares/_layouts/15/DocIdRedir.aspx?ID=7KPHPMNVVYQX-1635158998-73285</Url>
      <Description>7KPHPMNVVYQX-1635158998-73285</Description>
    </_dlc_DocIdUrl>
    <lcf76f155ced4ddcb4097134ff3c332f xmlns="a6cb4974-6314-4a11-bf29-fe63a51c3409">
      <Terms xmlns="http://schemas.microsoft.com/office/infopath/2007/PartnerControls"/>
    </lcf76f155ced4ddcb4097134ff3c332f>
    <TaxCatchAll xmlns="068adfcc-989f-4250-83b2-66a8896b2cf9" xsi:nil="true"/>
    <Who xmlns="a6cb4974-6314-4a11-bf29-fe63a51c3409">
      <UserInfo>
        <DisplayName/>
        <AccountId xsi:nil="true"/>
        <AccountType/>
      </UserInfo>
    </Who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9974870E6236904A99BCA03D30336574" ma:contentTypeVersion="16" ma:contentTypeDescription="Δημιουργία νέου εγγράφου" ma:contentTypeScope="" ma:versionID="f78e3bf4326d5769fbd181aacbcea833">
  <xsd:schema xmlns:xsd="http://www.w3.org/2001/XMLSchema" xmlns:xs="http://www.w3.org/2001/XMLSchema" xmlns:p="http://schemas.microsoft.com/office/2006/metadata/properties" xmlns:ns2="068adfcc-989f-4250-83b2-66a8896b2cf9" xmlns:ns3="a6cb4974-6314-4a11-bf29-fe63a51c3409" targetNamespace="http://schemas.microsoft.com/office/2006/metadata/properties" ma:root="true" ma:fieldsID="5f7f5ae2f561bcf0052959050b1c30cf" ns2:_="" ns3:_="">
    <xsd:import namespace="068adfcc-989f-4250-83b2-66a8896b2cf9"/>
    <xsd:import namespace="a6cb4974-6314-4a11-bf29-fe63a51c34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Who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adfcc-989f-4250-83b2-66a8896b2c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Τιμή αναγνωριστικού εγγράφου" ma:description="Η τιμή του αναγνωριστικού εγγράφου που έχει αντιστοιχιστεί σε αυτό το στοιχείο." ma:indexed="true" ma:internalName="_dlc_DocId" ma:readOnly="true">
      <xsd:simpleType>
        <xsd:restriction base="dms:Text"/>
      </xsd:simpleType>
    </xsd:element>
    <xsd:element name="_dlc_DocIdUrl" ma:index="9" nillable="true" ma:displayName="Αναγνωριστικό εγγράφου" ma:description="Μόνιμη σύνδεση σε αυτό το έγγραφο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9f39752-00d5-4e30-be28-61c9d74d5f73}" ma:internalName="TaxCatchAll" ma:showField="CatchAllData" ma:web="068adfcc-989f-4250-83b2-66a8896b2c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b4974-6314-4a11-bf29-fe63a51c34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9328054b-ea7a-452d-aa3c-1953003f72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Who" ma:index="24" nillable="true" ma:displayName="Who" ma:format="Dropdown" ma:list="UserInfo" ma:SharePointGroup="0" ma:internalName="Wh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BAD3CE-9D00-4158-B19B-1514DB2724F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9EC7D5-FFAC-424C-88D0-3142E85ABB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0719F-53AA-44EC-9DB0-C64B3313036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068adfcc-989f-4250-83b2-66a8896b2cf9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a6cb4974-6314-4a11-bf29-fe63a51c3409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F8954EC-C304-47BB-90C4-3A3C3F43C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adfcc-989f-4250-83b2-66a8896b2cf9"/>
    <ds:schemaRef ds:uri="a6cb4974-6314-4a11-bf29-fe63a51c3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10518</TotalTime>
  <Words>1537</Words>
  <Application>Microsoft Office PowerPoint</Application>
  <PresentationFormat>Widescreen</PresentationFormat>
  <Paragraphs>486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Al Fresco</vt:lpstr>
      <vt:lpstr>Aptos</vt:lpstr>
      <vt:lpstr>Arial</vt:lpstr>
      <vt:lpstr>Arial Narrow</vt:lpstr>
      <vt:lpstr>Calibri</vt:lpstr>
      <vt:lpstr>Calibri Light</vt:lpstr>
      <vt:lpstr>Cambria Math</vt:lpstr>
      <vt:lpstr>Courier New</vt:lpstr>
      <vt:lpstr>Montserrat</vt:lpstr>
      <vt:lpstr>Open Sans</vt:lpstr>
      <vt:lpstr>Wingdings</vt:lpstr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Etching stage</vt:lpstr>
      <vt:lpstr>Contact Angle property model</vt:lpstr>
      <vt:lpstr>Contact Angle property model</vt:lpstr>
      <vt:lpstr>Contact Angle property model</vt:lpstr>
      <vt:lpstr>Activation stage</vt:lpstr>
      <vt:lpstr>Reduction stage</vt:lpstr>
      <vt:lpstr>Plating stage</vt:lpstr>
      <vt:lpstr>Plating stage</vt:lpstr>
      <vt:lpstr>Technology Simulation Model</vt:lpstr>
      <vt:lpstr>Decision Support Tool</vt:lpstr>
      <vt:lpstr>Example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Kostas Pyrgakis</cp:lastModifiedBy>
  <cp:revision>661</cp:revision>
  <dcterms:created xsi:type="dcterms:W3CDTF">2021-05-05T14:59:20Z</dcterms:created>
  <dcterms:modified xsi:type="dcterms:W3CDTF">2025-05-30T07:50:08Z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0x0101009974870E6236904A99BCA03D30336574</vt:lpwstr>
  </property>
  <property fmtid="{D5CDD505-2E9C-101B-9397-08002B2CF9AE}" pid="3" name="_dlc_DocIdItemGuid">
    <vt:lpwstr>f5cde320-d129-4ce8-bde9-fcb5ecec22c7</vt:lpwstr>
  </property>
  <property fmtid="{D5CDD505-2E9C-101B-9397-08002B2CF9AE}" pid="4" name="MediaServiceImageTags">
    <vt:lpwstr/>
  </property>
</Properties>
</file>